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50"/>
  </p:notesMasterIdLst>
  <p:sldIdLst>
    <p:sldId id="339" r:id="rId3"/>
    <p:sldId id="340" r:id="rId4"/>
    <p:sldId id="332" r:id="rId5"/>
    <p:sldId id="352" r:id="rId6"/>
    <p:sldId id="309" r:id="rId7"/>
    <p:sldId id="310" r:id="rId8"/>
    <p:sldId id="311" r:id="rId9"/>
    <p:sldId id="312" r:id="rId10"/>
    <p:sldId id="353" r:id="rId11"/>
    <p:sldId id="314" r:id="rId12"/>
    <p:sldId id="315" r:id="rId13"/>
    <p:sldId id="318" r:id="rId14"/>
    <p:sldId id="330" r:id="rId15"/>
    <p:sldId id="320" r:id="rId16"/>
    <p:sldId id="333" r:id="rId17"/>
    <p:sldId id="346" r:id="rId18"/>
    <p:sldId id="354" r:id="rId19"/>
    <p:sldId id="321" r:id="rId20"/>
    <p:sldId id="322" r:id="rId21"/>
    <p:sldId id="323" r:id="rId22"/>
    <p:sldId id="324" r:id="rId23"/>
    <p:sldId id="325" r:id="rId24"/>
    <p:sldId id="361" r:id="rId25"/>
    <p:sldId id="326" r:id="rId26"/>
    <p:sldId id="355" r:id="rId27"/>
    <p:sldId id="347" r:id="rId28"/>
    <p:sldId id="348" r:id="rId29"/>
    <p:sldId id="349" r:id="rId30"/>
    <p:sldId id="350" r:id="rId31"/>
    <p:sldId id="351" r:id="rId32"/>
    <p:sldId id="358" r:id="rId33"/>
    <p:sldId id="356" r:id="rId34"/>
    <p:sldId id="341" r:id="rId35"/>
    <p:sldId id="342" r:id="rId36"/>
    <p:sldId id="343" r:id="rId37"/>
    <p:sldId id="344" r:id="rId38"/>
    <p:sldId id="345" r:id="rId39"/>
    <p:sldId id="360" r:id="rId40"/>
    <p:sldId id="357" r:id="rId41"/>
    <p:sldId id="329" r:id="rId42"/>
    <p:sldId id="359" r:id="rId43"/>
    <p:sldId id="365" r:id="rId44"/>
    <p:sldId id="364" r:id="rId45"/>
    <p:sldId id="362" r:id="rId46"/>
    <p:sldId id="363" r:id="rId47"/>
    <p:sldId id="366"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77" d="100"/>
          <a:sy n="77" d="100"/>
        </p:scale>
        <p:origin x="4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1DF1E-F178-4460-B6CD-F2663B03074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it-IT"/>
        </a:p>
      </dgm:t>
    </dgm:pt>
    <dgm:pt modelId="{654F976A-B32D-4B58-B579-DE6A8535364B}">
      <dgm:prSet phldrT="[Text]"/>
      <dgm:spPr>
        <a:solidFill>
          <a:schemeClr val="bg1">
            <a:lumMod val="65000"/>
          </a:schemeClr>
        </a:solidFill>
        <a:ln>
          <a:solidFill>
            <a:schemeClr val="bg1">
              <a:lumMod val="65000"/>
            </a:schemeClr>
          </a:solidFill>
        </a:ln>
      </dgm:spPr>
      <dgm:t>
        <a:bodyPr/>
        <a:lstStyle/>
        <a:p>
          <a:r>
            <a:rPr lang="en-US" dirty="0"/>
            <a:t>Comunicación con PNS</a:t>
          </a:r>
          <a:endParaRPr lang="it-IT" dirty="0"/>
        </a:p>
      </dgm:t>
    </dgm:pt>
    <dgm:pt modelId="{B306EF6E-0AAD-4DF7-B4B5-AED52C20E0BB}" type="parTrans" cxnId="{6A0C120C-D839-4D23-9357-AACC7D61F2C6}">
      <dgm:prSet/>
      <dgm:spPr/>
      <dgm:t>
        <a:bodyPr/>
        <a:lstStyle/>
        <a:p>
          <a:endParaRPr lang="it-IT"/>
        </a:p>
      </dgm:t>
    </dgm:pt>
    <dgm:pt modelId="{DC379531-422E-41F8-A880-F13202F023DB}" type="sibTrans" cxnId="{6A0C120C-D839-4D23-9357-AACC7D61F2C6}">
      <dgm:prSet/>
      <dgm:spPr/>
      <dgm:t>
        <a:bodyPr/>
        <a:lstStyle/>
        <a:p>
          <a:endParaRPr lang="it-IT"/>
        </a:p>
      </dgm:t>
    </dgm:pt>
    <dgm:pt modelId="{BD8B13A9-542A-44F5-9FDD-72EF336107E6}">
      <dgm:prSet phldrT="[Text]"/>
      <dgm:spPr>
        <a:solidFill>
          <a:srgbClr val="6CAB42"/>
        </a:solidFill>
        <a:ln>
          <a:solidFill>
            <a:srgbClr val="6CAB42"/>
          </a:solidFill>
        </a:ln>
      </dgm:spPr>
      <dgm:t>
        <a:bodyPr/>
        <a:lstStyle/>
        <a:p>
          <a:r>
            <a:rPr lang="en-US" dirty="0" err="1"/>
            <a:t>Gestión</a:t>
          </a:r>
          <a:r>
            <a:rPr lang="en-US" dirty="0"/>
            <a:t> de PNS</a:t>
          </a:r>
          <a:endParaRPr lang="it-IT" dirty="0"/>
        </a:p>
      </dgm:t>
    </dgm:pt>
    <dgm:pt modelId="{EED1A0C1-486D-4A17-ADBA-9AD06BDF13B0}" type="parTrans" cxnId="{BA8BDA5A-8847-4649-BFCA-872632BC8457}">
      <dgm:prSet/>
      <dgm:spPr/>
      <dgm:t>
        <a:bodyPr/>
        <a:lstStyle/>
        <a:p>
          <a:endParaRPr lang="it-IT"/>
        </a:p>
      </dgm:t>
    </dgm:pt>
    <dgm:pt modelId="{4D467D81-4457-44AB-BC84-DB1AF3FD8FC9}" type="sibTrans" cxnId="{BA8BDA5A-8847-4649-BFCA-872632BC8457}">
      <dgm:prSet/>
      <dgm:spPr/>
      <dgm:t>
        <a:bodyPr/>
        <a:lstStyle/>
        <a:p>
          <a:endParaRPr lang="it-IT"/>
        </a:p>
      </dgm:t>
    </dgm:pt>
    <dgm:pt modelId="{2C524515-4A6E-41D8-AE41-438EA019C6BE}">
      <dgm:prSet phldrT="[Text]"/>
      <dgm:spPr>
        <a:solidFill>
          <a:srgbClr val="ED7D31"/>
        </a:solidFill>
        <a:ln>
          <a:solidFill>
            <a:srgbClr val="ED7D31"/>
          </a:solidFill>
        </a:ln>
      </dgm:spPr>
      <dgm:t>
        <a:bodyPr/>
        <a:lstStyle/>
        <a:p>
          <a:r>
            <a:rPr lang="en-US" dirty="0" err="1"/>
            <a:t>Envía</a:t>
          </a:r>
          <a:r>
            <a:rPr lang="en-US" dirty="0"/>
            <a:t> </a:t>
          </a:r>
          <a:r>
            <a:rPr lang="en-US" dirty="0" err="1"/>
            <a:t>notificación</a:t>
          </a:r>
          <a:endParaRPr lang="it-IT" dirty="0"/>
        </a:p>
      </dgm:t>
    </dgm:pt>
    <dgm:pt modelId="{8EA0C817-8E72-4CEB-9350-6769FCA0282D}" type="parTrans" cxnId="{E1A6A95E-715D-40D0-843C-8C2418037BF4}">
      <dgm:prSet/>
      <dgm:spPr/>
      <dgm:t>
        <a:bodyPr/>
        <a:lstStyle/>
        <a:p>
          <a:endParaRPr lang="it-IT"/>
        </a:p>
      </dgm:t>
    </dgm:pt>
    <dgm:pt modelId="{C50E47E7-E3E6-483C-A602-40683B4A534B}" type="sibTrans" cxnId="{E1A6A95E-715D-40D0-843C-8C2418037BF4}">
      <dgm:prSet/>
      <dgm:spPr/>
      <dgm:t>
        <a:bodyPr/>
        <a:lstStyle/>
        <a:p>
          <a:endParaRPr lang="it-IT"/>
        </a:p>
      </dgm:t>
    </dgm:pt>
    <dgm:pt modelId="{015FD53D-07D4-4EE2-B86D-2F0BB91AB741}">
      <dgm:prSet/>
      <dgm:spPr>
        <a:solidFill>
          <a:srgbClr val="FFC000"/>
        </a:solidFill>
        <a:ln>
          <a:solidFill>
            <a:srgbClr val="FFC000"/>
          </a:solidFill>
        </a:ln>
      </dgm:spPr>
      <dgm:t>
        <a:bodyPr/>
        <a:lstStyle/>
        <a:p>
          <a:r>
            <a:rPr lang="en-US" dirty="0" err="1"/>
            <a:t>Enviar</a:t>
          </a:r>
          <a:r>
            <a:rPr lang="en-US" dirty="0"/>
            <a:t> al </a:t>
          </a:r>
          <a:r>
            <a:rPr lang="en-US" dirty="0" err="1"/>
            <a:t>dispositivo</a:t>
          </a:r>
          <a:endParaRPr lang="it-IT" dirty="0"/>
        </a:p>
      </dgm:t>
    </dgm:pt>
    <dgm:pt modelId="{BE7280B1-7497-4E5C-B0EA-BCD64FF8BFD3}" type="parTrans" cxnId="{26B445C5-0D41-4E3F-95C7-7803826128F3}">
      <dgm:prSet/>
      <dgm:spPr/>
      <dgm:t>
        <a:bodyPr/>
        <a:lstStyle/>
        <a:p>
          <a:endParaRPr lang="it-IT"/>
        </a:p>
      </dgm:t>
    </dgm:pt>
    <dgm:pt modelId="{B454F237-4D2D-460D-B224-C4BAD07F72E8}" type="sibTrans" cxnId="{26B445C5-0D41-4E3F-95C7-7803826128F3}">
      <dgm:prSet/>
      <dgm:spPr/>
      <dgm:t>
        <a:bodyPr/>
        <a:lstStyle/>
        <a:p>
          <a:endParaRPr lang="it-IT"/>
        </a:p>
      </dgm:t>
    </dgm:pt>
    <dgm:pt modelId="{1AE9E34E-F9D7-484C-8E88-8223270BF18E}" type="pres">
      <dgm:prSet presAssocID="{2971DF1E-F178-4460-B6CD-F2663B030741}" presName="linearFlow" presStyleCnt="0">
        <dgm:presLayoutVars>
          <dgm:dir/>
          <dgm:resizeHandles val="exact"/>
        </dgm:presLayoutVars>
      </dgm:prSet>
      <dgm:spPr/>
    </dgm:pt>
    <dgm:pt modelId="{51A3765B-E3BE-4EE4-93E2-CE0FCB2DBB8A}" type="pres">
      <dgm:prSet presAssocID="{654F976A-B32D-4B58-B579-DE6A8535364B}" presName="composite" presStyleCnt="0"/>
      <dgm:spPr/>
    </dgm:pt>
    <dgm:pt modelId="{EF64909F-EFFD-43D4-AF80-086F7C81F8E2}" type="pres">
      <dgm:prSet presAssocID="{654F976A-B32D-4B58-B579-DE6A8535364B}" presName="imgShp" presStyleLbl="fgImgPlace1" presStyleIdx="0" presStyleCnt="4"/>
      <dgm:spPr>
        <a:noFill/>
        <a:ln>
          <a:noFill/>
        </a:ln>
      </dgm:spPr>
    </dgm:pt>
    <dgm:pt modelId="{DC2337A7-A070-42EA-88E8-1EA18F737975}" type="pres">
      <dgm:prSet presAssocID="{654F976A-B32D-4B58-B579-DE6A8535364B}" presName="txShp" presStyleLbl="node1" presStyleIdx="0" presStyleCnt="4">
        <dgm:presLayoutVars>
          <dgm:bulletEnabled val="1"/>
        </dgm:presLayoutVars>
      </dgm:prSet>
      <dgm:spPr/>
    </dgm:pt>
    <dgm:pt modelId="{CF80FFF5-6D6E-4093-AC07-F89B04AD2FCF}" type="pres">
      <dgm:prSet presAssocID="{DC379531-422E-41F8-A880-F13202F023DB}" presName="spacing" presStyleCnt="0"/>
      <dgm:spPr/>
    </dgm:pt>
    <dgm:pt modelId="{00A6C1C3-AA62-4771-B087-95B72511B54B}" type="pres">
      <dgm:prSet presAssocID="{BD8B13A9-542A-44F5-9FDD-72EF336107E6}" presName="composite" presStyleCnt="0"/>
      <dgm:spPr/>
    </dgm:pt>
    <dgm:pt modelId="{11B80362-8B15-4549-A580-85C3DA7BB98F}" type="pres">
      <dgm:prSet presAssocID="{BD8B13A9-542A-44F5-9FDD-72EF336107E6}" presName="imgShp" presStyleLbl="fgImgPlace1" presStyleIdx="1" presStyleCnt="4"/>
      <dgm:spPr>
        <a:noFill/>
        <a:ln>
          <a:noFill/>
        </a:ln>
      </dgm:spPr>
    </dgm:pt>
    <dgm:pt modelId="{B58B52AF-1CA4-465F-81E6-29FC87E37566}" type="pres">
      <dgm:prSet presAssocID="{BD8B13A9-542A-44F5-9FDD-72EF336107E6}" presName="txShp" presStyleLbl="node1" presStyleIdx="1" presStyleCnt="4">
        <dgm:presLayoutVars>
          <dgm:bulletEnabled val="1"/>
        </dgm:presLayoutVars>
      </dgm:prSet>
      <dgm:spPr/>
    </dgm:pt>
    <dgm:pt modelId="{11A8FD9C-7551-445D-B8D2-F90D2DCFC08D}" type="pres">
      <dgm:prSet presAssocID="{4D467D81-4457-44AB-BC84-DB1AF3FD8FC9}" presName="spacing" presStyleCnt="0"/>
      <dgm:spPr/>
    </dgm:pt>
    <dgm:pt modelId="{42634C95-4920-4F02-B297-7E20E02FFDEE}" type="pres">
      <dgm:prSet presAssocID="{2C524515-4A6E-41D8-AE41-438EA019C6BE}" presName="composite" presStyleCnt="0"/>
      <dgm:spPr/>
    </dgm:pt>
    <dgm:pt modelId="{D3C09D96-9FA2-42C8-9053-24ADAED56DED}" type="pres">
      <dgm:prSet presAssocID="{2C524515-4A6E-41D8-AE41-438EA019C6BE}" presName="imgShp" presStyleLbl="fgImgPlace1" presStyleIdx="2" presStyleCnt="4"/>
      <dgm:spPr>
        <a:noFill/>
        <a:ln>
          <a:noFill/>
        </a:ln>
      </dgm:spPr>
    </dgm:pt>
    <dgm:pt modelId="{6B0C071C-0B99-42AB-8CDB-029E15E35364}" type="pres">
      <dgm:prSet presAssocID="{2C524515-4A6E-41D8-AE41-438EA019C6BE}" presName="txShp" presStyleLbl="node1" presStyleIdx="2" presStyleCnt="4">
        <dgm:presLayoutVars>
          <dgm:bulletEnabled val="1"/>
        </dgm:presLayoutVars>
      </dgm:prSet>
      <dgm:spPr/>
    </dgm:pt>
    <dgm:pt modelId="{3D8C2825-6B95-41F4-9C4D-DFFEF4400EAD}" type="pres">
      <dgm:prSet presAssocID="{C50E47E7-E3E6-483C-A602-40683B4A534B}" presName="spacing" presStyleCnt="0"/>
      <dgm:spPr/>
    </dgm:pt>
    <dgm:pt modelId="{988D7492-5A73-4A02-90D4-7E84807FC0DD}" type="pres">
      <dgm:prSet presAssocID="{015FD53D-07D4-4EE2-B86D-2F0BB91AB741}" presName="composite" presStyleCnt="0"/>
      <dgm:spPr/>
    </dgm:pt>
    <dgm:pt modelId="{19AC2C51-2C97-43FA-9ADC-E601D5598E56}" type="pres">
      <dgm:prSet presAssocID="{015FD53D-07D4-4EE2-B86D-2F0BB91AB741}" presName="imgShp" presStyleLbl="fgImgPlace1" presStyleIdx="3" presStyleCnt="4"/>
      <dgm:spPr>
        <a:noFill/>
        <a:ln>
          <a:noFill/>
        </a:ln>
      </dgm:spPr>
    </dgm:pt>
    <dgm:pt modelId="{FF288509-6CDB-441F-B9A8-20072AB1F9D4}" type="pres">
      <dgm:prSet presAssocID="{015FD53D-07D4-4EE2-B86D-2F0BB91AB741}" presName="txShp" presStyleLbl="node1" presStyleIdx="3" presStyleCnt="4">
        <dgm:presLayoutVars>
          <dgm:bulletEnabled val="1"/>
        </dgm:presLayoutVars>
      </dgm:prSet>
      <dgm:spPr/>
    </dgm:pt>
  </dgm:ptLst>
  <dgm:cxnLst>
    <dgm:cxn modelId="{6A0C120C-D839-4D23-9357-AACC7D61F2C6}" srcId="{2971DF1E-F178-4460-B6CD-F2663B030741}" destId="{654F976A-B32D-4B58-B579-DE6A8535364B}" srcOrd="0" destOrd="0" parTransId="{B306EF6E-0AAD-4DF7-B4B5-AED52C20E0BB}" sibTransId="{DC379531-422E-41F8-A880-F13202F023DB}"/>
    <dgm:cxn modelId="{E1A6A95E-715D-40D0-843C-8C2418037BF4}" srcId="{2971DF1E-F178-4460-B6CD-F2663B030741}" destId="{2C524515-4A6E-41D8-AE41-438EA019C6BE}" srcOrd="2" destOrd="0" parTransId="{8EA0C817-8E72-4CEB-9350-6769FCA0282D}" sibTransId="{C50E47E7-E3E6-483C-A602-40683B4A534B}"/>
    <dgm:cxn modelId="{CD4C8642-223D-4380-909A-0BFC04C0F7DE}" type="presOf" srcId="{015FD53D-07D4-4EE2-B86D-2F0BB91AB741}" destId="{FF288509-6CDB-441F-B9A8-20072AB1F9D4}" srcOrd="0" destOrd="0" presId="urn:microsoft.com/office/officeart/2005/8/layout/vList3"/>
    <dgm:cxn modelId="{3ED13545-7FD9-4C89-ADEA-09C146E0BAC0}" type="presOf" srcId="{2C524515-4A6E-41D8-AE41-438EA019C6BE}" destId="{6B0C071C-0B99-42AB-8CDB-029E15E35364}" srcOrd="0" destOrd="0" presId="urn:microsoft.com/office/officeart/2005/8/layout/vList3"/>
    <dgm:cxn modelId="{28021350-8394-44F2-B749-2393758E5C6A}" type="presOf" srcId="{BD8B13A9-542A-44F5-9FDD-72EF336107E6}" destId="{B58B52AF-1CA4-465F-81E6-29FC87E37566}" srcOrd="0" destOrd="0" presId="urn:microsoft.com/office/officeart/2005/8/layout/vList3"/>
    <dgm:cxn modelId="{5F83685A-C24E-466B-9A11-A72980F011B5}" type="presOf" srcId="{654F976A-B32D-4B58-B579-DE6A8535364B}" destId="{DC2337A7-A070-42EA-88E8-1EA18F737975}" srcOrd="0" destOrd="0" presId="urn:microsoft.com/office/officeart/2005/8/layout/vList3"/>
    <dgm:cxn modelId="{BA8BDA5A-8847-4649-BFCA-872632BC8457}" srcId="{2971DF1E-F178-4460-B6CD-F2663B030741}" destId="{BD8B13A9-542A-44F5-9FDD-72EF336107E6}" srcOrd="1" destOrd="0" parTransId="{EED1A0C1-486D-4A17-ADBA-9AD06BDF13B0}" sibTransId="{4D467D81-4457-44AB-BC84-DB1AF3FD8FC9}"/>
    <dgm:cxn modelId="{26B445C5-0D41-4E3F-95C7-7803826128F3}" srcId="{2971DF1E-F178-4460-B6CD-F2663B030741}" destId="{015FD53D-07D4-4EE2-B86D-2F0BB91AB741}" srcOrd="3" destOrd="0" parTransId="{BE7280B1-7497-4E5C-B0EA-BCD64FF8BFD3}" sibTransId="{B454F237-4D2D-460D-B224-C4BAD07F72E8}"/>
    <dgm:cxn modelId="{C1E021E7-C129-4ACC-8E4A-2AC0B0060110}" type="presOf" srcId="{2971DF1E-F178-4460-B6CD-F2663B030741}" destId="{1AE9E34E-F9D7-484C-8E88-8223270BF18E}" srcOrd="0" destOrd="0" presId="urn:microsoft.com/office/officeart/2005/8/layout/vList3"/>
    <dgm:cxn modelId="{754BFD5A-9A5B-4C65-BE86-FAF3AE4B316B}" type="presParOf" srcId="{1AE9E34E-F9D7-484C-8E88-8223270BF18E}" destId="{51A3765B-E3BE-4EE4-93E2-CE0FCB2DBB8A}" srcOrd="0" destOrd="0" presId="urn:microsoft.com/office/officeart/2005/8/layout/vList3"/>
    <dgm:cxn modelId="{81E8ACDE-5247-46D0-AD7B-14A35D99EC50}" type="presParOf" srcId="{51A3765B-E3BE-4EE4-93E2-CE0FCB2DBB8A}" destId="{EF64909F-EFFD-43D4-AF80-086F7C81F8E2}" srcOrd="0" destOrd="0" presId="urn:microsoft.com/office/officeart/2005/8/layout/vList3"/>
    <dgm:cxn modelId="{90229129-E55D-402B-9BCF-3D63232CB8C9}" type="presParOf" srcId="{51A3765B-E3BE-4EE4-93E2-CE0FCB2DBB8A}" destId="{DC2337A7-A070-42EA-88E8-1EA18F737975}" srcOrd="1" destOrd="0" presId="urn:microsoft.com/office/officeart/2005/8/layout/vList3"/>
    <dgm:cxn modelId="{B8EFC651-1C79-4693-B9DE-66D43BB301F7}" type="presParOf" srcId="{1AE9E34E-F9D7-484C-8E88-8223270BF18E}" destId="{CF80FFF5-6D6E-4093-AC07-F89B04AD2FCF}" srcOrd="1" destOrd="0" presId="urn:microsoft.com/office/officeart/2005/8/layout/vList3"/>
    <dgm:cxn modelId="{5E110ECD-6594-4BB2-B143-F773D36AD2C1}" type="presParOf" srcId="{1AE9E34E-F9D7-484C-8E88-8223270BF18E}" destId="{00A6C1C3-AA62-4771-B087-95B72511B54B}" srcOrd="2" destOrd="0" presId="urn:microsoft.com/office/officeart/2005/8/layout/vList3"/>
    <dgm:cxn modelId="{2460AD4C-7547-46D3-974B-E5FBE511EDB2}" type="presParOf" srcId="{00A6C1C3-AA62-4771-B087-95B72511B54B}" destId="{11B80362-8B15-4549-A580-85C3DA7BB98F}" srcOrd="0" destOrd="0" presId="urn:microsoft.com/office/officeart/2005/8/layout/vList3"/>
    <dgm:cxn modelId="{8451AE2C-C34C-4852-A211-EAA586389664}" type="presParOf" srcId="{00A6C1C3-AA62-4771-B087-95B72511B54B}" destId="{B58B52AF-1CA4-465F-81E6-29FC87E37566}" srcOrd="1" destOrd="0" presId="urn:microsoft.com/office/officeart/2005/8/layout/vList3"/>
    <dgm:cxn modelId="{D56EE8D1-B913-4ADD-B591-921D59D602AD}" type="presParOf" srcId="{1AE9E34E-F9D7-484C-8E88-8223270BF18E}" destId="{11A8FD9C-7551-445D-B8D2-F90D2DCFC08D}" srcOrd="3" destOrd="0" presId="urn:microsoft.com/office/officeart/2005/8/layout/vList3"/>
    <dgm:cxn modelId="{86AA3AFF-8155-4ECE-8CEE-80E6D4B1641F}" type="presParOf" srcId="{1AE9E34E-F9D7-484C-8E88-8223270BF18E}" destId="{42634C95-4920-4F02-B297-7E20E02FFDEE}" srcOrd="4" destOrd="0" presId="urn:microsoft.com/office/officeart/2005/8/layout/vList3"/>
    <dgm:cxn modelId="{75B2B80C-32C8-4502-90A3-DACBC9534CAC}" type="presParOf" srcId="{42634C95-4920-4F02-B297-7E20E02FFDEE}" destId="{D3C09D96-9FA2-42C8-9053-24ADAED56DED}" srcOrd="0" destOrd="0" presId="urn:microsoft.com/office/officeart/2005/8/layout/vList3"/>
    <dgm:cxn modelId="{7BD8C2D7-29E9-458D-8992-B3B4F9EF6056}" type="presParOf" srcId="{42634C95-4920-4F02-B297-7E20E02FFDEE}" destId="{6B0C071C-0B99-42AB-8CDB-029E15E35364}" srcOrd="1" destOrd="0" presId="urn:microsoft.com/office/officeart/2005/8/layout/vList3"/>
    <dgm:cxn modelId="{4F5C45A2-3041-4CD5-8F64-48752C7F90C2}" type="presParOf" srcId="{1AE9E34E-F9D7-484C-8E88-8223270BF18E}" destId="{3D8C2825-6B95-41F4-9C4D-DFFEF4400EAD}" srcOrd="5" destOrd="0" presId="urn:microsoft.com/office/officeart/2005/8/layout/vList3"/>
    <dgm:cxn modelId="{9F471C2E-DC17-42A9-9068-CB2813ED1A30}" type="presParOf" srcId="{1AE9E34E-F9D7-484C-8E88-8223270BF18E}" destId="{988D7492-5A73-4A02-90D4-7E84807FC0DD}" srcOrd="6" destOrd="0" presId="urn:microsoft.com/office/officeart/2005/8/layout/vList3"/>
    <dgm:cxn modelId="{6656915E-E303-4018-AF2B-CB1029BF965E}" type="presParOf" srcId="{988D7492-5A73-4A02-90D4-7E84807FC0DD}" destId="{19AC2C51-2C97-43FA-9ADC-E601D5598E56}" srcOrd="0" destOrd="0" presId="urn:microsoft.com/office/officeart/2005/8/layout/vList3"/>
    <dgm:cxn modelId="{D1C18F6D-70D5-4827-9DEB-8753F4113260}" type="presParOf" srcId="{988D7492-5A73-4A02-90D4-7E84807FC0DD}" destId="{FF288509-6CDB-441F-B9A8-20072AB1F9D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37A7-A070-42EA-88E8-1EA18F737975}">
      <dsp:nvSpPr>
        <dsp:cNvPr id="0" name=""/>
        <dsp:cNvSpPr/>
      </dsp:nvSpPr>
      <dsp:spPr>
        <a:xfrm rot="10800000">
          <a:off x="809601" y="847"/>
          <a:ext cx="2877710" cy="339059"/>
        </a:xfrm>
        <a:prstGeom prst="homePlate">
          <a:avLst/>
        </a:prstGeom>
        <a:solidFill>
          <a:schemeClr val="bg1">
            <a:lumMod val="65000"/>
          </a:schemeClr>
        </a:solidFill>
        <a:ln w="10795"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516"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Comunicación con PNS</a:t>
          </a:r>
          <a:endParaRPr lang="it-IT" sz="1400" kern="1200" dirty="0"/>
        </a:p>
      </dsp:txBody>
      <dsp:txXfrm rot="10800000">
        <a:off x="894366" y="847"/>
        <a:ext cx="2792945" cy="339059"/>
      </dsp:txXfrm>
    </dsp:sp>
    <dsp:sp modelId="{EF64909F-EFFD-43D4-AF80-086F7C81F8E2}">
      <dsp:nvSpPr>
        <dsp:cNvPr id="0" name=""/>
        <dsp:cNvSpPr/>
      </dsp:nvSpPr>
      <dsp:spPr>
        <a:xfrm>
          <a:off x="640071" y="847"/>
          <a:ext cx="339059" cy="339059"/>
        </a:xfrm>
        <a:prstGeom prst="ellipse">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 modelId="{B58B52AF-1CA4-465F-81E6-29FC87E37566}">
      <dsp:nvSpPr>
        <dsp:cNvPr id="0" name=""/>
        <dsp:cNvSpPr/>
      </dsp:nvSpPr>
      <dsp:spPr>
        <a:xfrm rot="10800000">
          <a:off x="809601" y="436198"/>
          <a:ext cx="2877710" cy="339059"/>
        </a:xfrm>
        <a:prstGeom prst="homePlate">
          <a:avLst/>
        </a:prstGeom>
        <a:solidFill>
          <a:srgbClr val="6CAB42"/>
        </a:solidFill>
        <a:ln w="10795" cap="flat" cmpd="sng" algn="ctr">
          <a:solidFill>
            <a:srgbClr val="6CAB4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516"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Gestión</a:t>
          </a:r>
          <a:r>
            <a:rPr lang="en-US" sz="1400" kern="1200" dirty="0"/>
            <a:t> de PNS</a:t>
          </a:r>
          <a:endParaRPr lang="it-IT" sz="1400" kern="1200" dirty="0"/>
        </a:p>
      </dsp:txBody>
      <dsp:txXfrm rot="10800000">
        <a:off x="894366" y="436198"/>
        <a:ext cx="2792945" cy="339059"/>
      </dsp:txXfrm>
    </dsp:sp>
    <dsp:sp modelId="{11B80362-8B15-4549-A580-85C3DA7BB98F}">
      <dsp:nvSpPr>
        <dsp:cNvPr id="0" name=""/>
        <dsp:cNvSpPr/>
      </dsp:nvSpPr>
      <dsp:spPr>
        <a:xfrm>
          <a:off x="640071" y="436198"/>
          <a:ext cx="339059" cy="339059"/>
        </a:xfrm>
        <a:prstGeom prst="ellipse">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 modelId="{6B0C071C-0B99-42AB-8CDB-029E15E35364}">
      <dsp:nvSpPr>
        <dsp:cNvPr id="0" name=""/>
        <dsp:cNvSpPr/>
      </dsp:nvSpPr>
      <dsp:spPr>
        <a:xfrm rot="10800000">
          <a:off x="809601" y="871549"/>
          <a:ext cx="2877710" cy="339059"/>
        </a:xfrm>
        <a:prstGeom prst="homePlate">
          <a:avLst/>
        </a:prstGeom>
        <a:solidFill>
          <a:srgbClr val="ED7D31"/>
        </a:solidFill>
        <a:ln w="10795" cap="flat" cmpd="sng" algn="ctr">
          <a:solidFill>
            <a:srgbClr val="ED7D3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516"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Envía</a:t>
          </a:r>
          <a:r>
            <a:rPr lang="en-US" sz="1400" kern="1200" dirty="0"/>
            <a:t> </a:t>
          </a:r>
          <a:r>
            <a:rPr lang="en-US" sz="1400" kern="1200" dirty="0" err="1"/>
            <a:t>notificación</a:t>
          </a:r>
          <a:endParaRPr lang="it-IT" sz="1400" kern="1200" dirty="0"/>
        </a:p>
      </dsp:txBody>
      <dsp:txXfrm rot="10800000">
        <a:off x="894366" y="871549"/>
        <a:ext cx="2792945" cy="339059"/>
      </dsp:txXfrm>
    </dsp:sp>
    <dsp:sp modelId="{D3C09D96-9FA2-42C8-9053-24ADAED56DED}">
      <dsp:nvSpPr>
        <dsp:cNvPr id="0" name=""/>
        <dsp:cNvSpPr/>
      </dsp:nvSpPr>
      <dsp:spPr>
        <a:xfrm>
          <a:off x="640071" y="871549"/>
          <a:ext cx="339059" cy="339059"/>
        </a:xfrm>
        <a:prstGeom prst="ellipse">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 modelId="{FF288509-6CDB-441F-B9A8-20072AB1F9D4}">
      <dsp:nvSpPr>
        <dsp:cNvPr id="0" name=""/>
        <dsp:cNvSpPr/>
      </dsp:nvSpPr>
      <dsp:spPr>
        <a:xfrm rot="10800000">
          <a:off x="809601" y="1306900"/>
          <a:ext cx="2877710" cy="339059"/>
        </a:xfrm>
        <a:prstGeom prst="homePlate">
          <a:avLst/>
        </a:prstGeom>
        <a:solidFill>
          <a:srgbClr val="FFC000"/>
        </a:solidFill>
        <a:ln w="10795"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516"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Enviar</a:t>
          </a:r>
          <a:r>
            <a:rPr lang="en-US" sz="1400" kern="1200" dirty="0"/>
            <a:t> al </a:t>
          </a:r>
          <a:r>
            <a:rPr lang="en-US" sz="1400" kern="1200" dirty="0" err="1"/>
            <a:t>dispositivo</a:t>
          </a:r>
          <a:endParaRPr lang="it-IT" sz="1400" kern="1200" dirty="0"/>
        </a:p>
      </dsp:txBody>
      <dsp:txXfrm rot="10800000">
        <a:off x="894366" y="1306900"/>
        <a:ext cx="2792945" cy="339059"/>
      </dsp:txXfrm>
    </dsp:sp>
    <dsp:sp modelId="{19AC2C51-2C97-43FA-9ADC-E601D5598E56}">
      <dsp:nvSpPr>
        <dsp:cNvPr id="0" name=""/>
        <dsp:cNvSpPr/>
      </dsp:nvSpPr>
      <dsp:spPr>
        <a:xfrm>
          <a:off x="640071" y="1306900"/>
          <a:ext cx="339059" cy="339059"/>
        </a:xfrm>
        <a:prstGeom prst="ellipse">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charset="0"/>
              <a:buNone/>
            </a:pPr>
            <a:endParaRPr lang="en-US"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33784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81250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54852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441098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05529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40</a:t>
            </a:fld>
            <a:endParaRPr lang="en-US"/>
          </a:p>
        </p:txBody>
      </p:sp>
    </p:spTree>
    <p:extLst>
      <p:ext uri="{BB962C8B-B14F-4D97-AF65-F5344CB8AC3E}">
        <p14:creationId xmlns:p14="http://schemas.microsoft.com/office/powerpoint/2010/main" val="262741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65429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24075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8442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6/15/2017 12:44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107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721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1385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6/15/2017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2315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6/15/2017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925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6/15/2017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97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6/15/2017 12:44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3308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474630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3321482"/>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5465872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31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3455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p:cNvSpPr/>
          <p:nvPr userDrawn="1"/>
        </p:nvSpPr>
        <p:spPr bwMode="hidden">
          <a:xfrm>
            <a:off x="-16578" y="0"/>
            <a:ext cx="12217916" cy="118917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4"/>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3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4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6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8342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49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14770465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94703" y="426915"/>
            <a:ext cx="10802595" cy="665285"/>
          </a:xfrm>
          <a:prstGeom prst="rect">
            <a:avLst/>
          </a:prstGeom>
        </p:spPr>
        <p:txBody>
          <a:bodyPr wrap="square" anchor="t" anchorCtr="0">
            <a:normAutofit/>
          </a:bodyPr>
          <a:lstStyle>
            <a:lvl1pPr algn="l">
              <a:lnSpc>
                <a:spcPct val="90000"/>
              </a:lnSpc>
              <a:defRPr sz="3733"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694702" y="835213"/>
            <a:ext cx="10786097" cy="406400"/>
          </a:xfrm>
          <a:prstGeom prst="rect">
            <a:avLst/>
          </a:prstGeom>
        </p:spPr>
        <p:txBody>
          <a:bodyPr anchor="ctr">
            <a:normAutofit/>
          </a:bodyPr>
          <a:lstStyle>
            <a:lvl1pPr marL="0" indent="0">
              <a:lnSpc>
                <a:spcPct val="100000"/>
              </a:lnSpc>
              <a:spcBef>
                <a:spcPts val="800"/>
              </a:spcBef>
              <a:buNone/>
              <a:defRPr sz="16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41259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91441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061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367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862228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55789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26088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833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3927330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5053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442476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8" r:id="rId9"/>
    <p:sldLayoutId id="2147483679" r:id="rId10"/>
    <p:sldLayoutId id="2147483731" r:id="rId11"/>
    <p:sldLayoutId id="2147483732" r:id="rId12"/>
    <p:sldLayoutId id="2147483733" r:id="rId13"/>
    <p:sldLayoutId id="2147483734" r:id="rId14"/>
    <p:sldLayoutId id="2147483737" r:id="rId15"/>
    <p:sldLayoutId id="2147483738" r:id="rId16"/>
    <p:sldLayoutId id="2147483739" r:id="rId17"/>
    <p:sldLayoutId id="21474837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80313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90" r:id="rId7"/>
    <p:sldLayoutId id="2147483691" r:id="rId8"/>
    <p:sldLayoutId id="2147483698" r:id="rId9"/>
    <p:sldLayoutId id="2147483699" r:id="rId10"/>
    <p:sldLayoutId id="214748370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3" Type="http://schemas.openxmlformats.org/officeDocument/2006/relationships/image" Target="../media/image26.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2" Type="http://schemas.openxmlformats.org/officeDocument/2006/relationships/notesSlide" Target="../notesSlides/notesSlide3.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49" Type="http://schemas.openxmlformats.org/officeDocument/2006/relationships/image" Target="../media/image72.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52" Type="http://schemas.openxmlformats.org/officeDocument/2006/relationships/image" Target="../media/image75.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48" Type="http://schemas.openxmlformats.org/officeDocument/2006/relationships/image" Target="../media/image71.png"/><Relationship Id="rId8" Type="http://schemas.openxmlformats.org/officeDocument/2006/relationships/image" Target="../media/image31.png"/><Relationship Id="rId51"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99.emf"/><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microsoft.com/office/2007/relationships/hdphoto" Target="../media/hdphoto4.wdp"/><Relationship Id="rId2" Type="http://schemas.openxmlformats.org/officeDocument/2006/relationships/notesSlide" Target="../notesSlides/notesSlide4.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80.emf"/><Relationship Id="rId11" Type="http://schemas.openxmlformats.org/officeDocument/2006/relationships/image" Target="../media/image85.emf"/><Relationship Id="rId24" Type="http://schemas.openxmlformats.org/officeDocument/2006/relationships/image" Target="../media/image98.png"/><Relationship Id="rId5" Type="http://schemas.openxmlformats.org/officeDocument/2006/relationships/image" Target="../media/image79.emf"/><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1.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emf"/><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6.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beI4kPXvloI"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6.tiff"/><Relationship Id="rId7" Type="http://schemas.microsoft.com/office/2007/relationships/hdphoto" Target="../media/hdphoto1.wdp"/><Relationship Id="rId2" Type="http://schemas.openxmlformats.org/officeDocument/2006/relationships/image" Target="../media/image5.tiff"/><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5.tiff"/><Relationship Id="rId7" Type="http://schemas.openxmlformats.org/officeDocument/2006/relationships/image" Target="../media/image10.tiff"/><Relationship Id="rId2" Type="http://schemas.openxmlformats.org/officeDocument/2006/relationships/image" Target="../media/image6.tiff"/><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7.tiff"/><Relationship Id="rId9"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microsoft.com/office/2007/relationships/hdphoto" Target="../media/hdphoto3.wdp"/><Relationship Id="rId2" Type="http://schemas.openxmlformats.org/officeDocument/2006/relationships/image" Target="../media/image6.tiff"/><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7303"/>
            <a:ext cx="12192000" cy="5940857"/>
          </a:xfrm>
          <a:prstGeom prst="rect">
            <a:avLst/>
          </a:prstGeom>
        </p:spPr>
      </p:pic>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spTree>
    <p:extLst>
      <p:ext uri="{BB962C8B-B14F-4D97-AF65-F5344CB8AC3E}">
        <p14:creationId xmlns:p14="http://schemas.microsoft.com/office/powerpoint/2010/main" val="72997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5523" y="0"/>
            <a:ext cx="11040954" cy="6858000"/>
          </a:xfrm>
          <a:prstGeom prst="rect">
            <a:avLst/>
          </a:prstGeom>
        </p:spPr>
      </p:pic>
    </p:spTree>
    <p:extLst>
      <p:ext uri="{BB962C8B-B14F-4D97-AF65-F5344CB8AC3E}">
        <p14:creationId xmlns:p14="http://schemas.microsoft.com/office/powerpoint/2010/main" val="299497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¿Y el backend?</a:t>
            </a:r>
          </a:p>
        </p:txBody>
      </p:sp>
    </p:spTree>
    <p:extLst>
      <p:ext uri="{BB962C8B-B14F-4D97-AF65-F5344CB8AC3E}">
        <p14:creationId xmlns:p14="http://schemas.microsoft.com/office/powerpoint/2010/main" val="590315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xo"/>
              </a:rPr>
              <a:t>VARIEDAD DE </a:t>
            </a:r>
            <a:r>
              <a:rPr lang="en-US" dirty="0">
                <a:solidFill>
                  <a:schemeClr val="accent2"/>
                </a:solidFill>
                <a:latin typeface="Exo"/>
              </a:rPr>
              <a:t>OPCIONES</a:t>
            </a:r>
          </a:p>
        </p:txBody>
      </p:sp>
      <p:pic>
        <p:nvPicPr>
          <p:cNvPr id="4" name="Picture 3"/>
          <p:cNvPicPr>
            <a:picLocks noChangeAspect="1"/>
          </p:cNvPicPr>
          <p:nvPr/>
        </p:nvPicPr>
        <p:blipFill>
          <a:blip r:embed="rId2"/>
          <a:stretch>
            <a:fillRect/>
          </a:stretch>
        </p:blipFill>
        <p:spPr>
          <a:xfrm>
            <a:off x="1205571" y="2607052"/>
            <a:ext cx="1016000" cy="1016000"/>
          </a:xfrm>
          <a:prstGeom prst="rect">
            <a:avLst/>
          </a:prstGeom>
        </p:spPr>
      </p:pic>
      <p:pic>
        <p:nvPicPr>
          <p:cNvPr id="5" name="Picture 4"/>
          <p:cNvPicPr>
            <a:picLocks noChangeAspect="1"/>
          </p:cNvPicPr>
          <p:nvPr/>
        </p:nvPicPr>
        <p:blipFill>
          <a:blip r:embed="rId3"/>
          <a:stretch>
            <a:fillRect/>
          </a:stretch>
        </p:blipFill>
        <p:spPr>
          <a:xfrm>
            <a:off x="1205571" y="1232903"/>
            <a:ext cx="1016000" cy="1016000"/>
          </a:xfrm>
          <a:prstGeom prst="rect">
            <a:avLst/>
          </a:prstGeom>
        </p:spPr>
      </p:pic>
      <p:pic>
        <p:nvPicPr>
          <p:cNvPr id="6" name="Picture 5"/>
          <p:cNvPicPr>
            <a:picLocks noChangeAspect="1"/>
          </p:cNvPicPr>
          <p:nvPr/>
        </p:nvPicPr>
        <p:blipFill>
          <a:blip r:embed="rId4"/>
          <a:stretch>
            <a:fillRect/>
          </a:stretch>
        </p:blipFill>
        <p:spPr>
          <a:xfrm>
            <a:off x="6543288" y="1190324"/>
            <a:ext cx="1016000" cy="1016000"/>
          </a:xfrm>
          <a:prstGeom prst="rect">
            <a:avLst/>
          </a:prstGeom>
        </p:spPr>
      </p:pic>
      <p:pic>
        <p:nvPicPr>
          <p:cNvPr id="7" name="Picture 6"/>
          <p:cNvPicPr>
            <a:picLocks noChangeAspect="1"/>
          </p:cNvPicPr>
          <p:nvPr/>
        </p:nvPicPr>
        <p:blipFill>
          <a:blip r:embed="rId5"/>
          <a:stretch>
            <a:fillRect/>
          </a:stretch>
        </p:blipFill>
        <p:spPr>
          <a:xfrm>
            <a:off x="1205571" y="5309684"/>
            <a:ext cx="1016000" cy="1016000"/>
          </a:xfrm>
          <a:prstGeom prst="rect">
            <a:avLst/>
          </a:prstGeom>
        </p:spPr>
      </p:pic>
      <p:pic>
        <p:nvPicPr>
          <p:cNvPr id="8" name="Picture 7"/>
          <p:cNvPicPr>
            <a:picLocks noChangeAspect="1"/>
          </p:cNvPicPr>
          <p:nvPr/>
        </p:nvPicPr>
        <p:blipFill>
          <a:blip r:embed="rId6"/>
          <a:stretch>
            <a:fillRect/>
          </a:stretch>
        </p:blipFill>
        <p:spPr>
          <a:xfrm>
            <a:off x="1353147" y="4011711"/>
            <a:ext cx="723900" cy="723900"/>
          </a:xfrm>
          <a:prstGeom prst="rect">
            <a:avLst/>
          </a:prstGeom>
        </p:spPr>
      </p:pic>
      <p:pic>
        <p:nvPicPr>
          <p:cNvPr id="10" name="Picture 9"/>
          <p:cNvPicPr>
            <a:picLocks noChangeAspect="1"/>
          </p:cNvPicPr>
          <p:nvPr/>
        </p:nvPicPr>
        <p:blipFill>
          <a:blip r:embed="rId7"/>
          <a:stretch>
            <a:fillRect/>
          </a:stretch>
        </p:blipFill>
        <p:spPr>
          <a:xfrm>
            <a:off x="6711375" y="5393991"/>
            <a:ext cx="723900" cy="723900"/>
          </a:xfrm>
          <a:prstGeom prst="rect">
            <a:avLst/>
          </a:prstGeom>
        </p:spPr>
      </p:pic>
      <p:pic>
        <p:nvPicPr>
          <p:cNvPr id="11" name="Picture 10"/>
          <p:cNvPicPr>
            <a:picLocks noChangeAspect="1"/>
          </p:cNvPicPr>
          <p:nvPr/>
        </p:nvPicPr>
        <p:blipFill>
          <a:blip r:embed="rId8"/>
          <a:stretch>
            <a:fillRect/>
          </a:stretch>
        </p:blipFill>
        <p:spPr>
          <a:xfrm>
            <a:off x="6616125" y="2481801"/>
            <a:ext cx="1016000" cy="1016000"/>
          </a:xfrm>
          <a:prstGeom prst="rect">
            <a:avLst/>
          </a:prstGeom>
        </p:spPr>
      </p:pic>
      <p:sp>
        <p:nvSpPr>
          <p:cNvPr id="12" name="TextBox 11"/>
          <p:cNvSpPr txBox="1"/>
          <p:nvPr/>
        </p:nvSpPr>
        <p:spPr>
          <a:xfrm>
            <a:off x="2553629" y="2755823"/>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Amazon Web Services</a:t>
            </a:r>
          </a:p>
        </p:txBody>
      </p:sp>
      <p:sp>
        <p:nvSpPr>
          <p:cNvPr id="13" name="TextBox 12"/>
          <p:cNvSpPr txBox="1"/>
          <p:nvPr/>
        </p:nvSpPr>
        <p:spPr>
          <a:xfrm>
            <a:off x="2553629" y="1404730"/>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Mobile Apps</a:t>
            </a:r>
          </a:p>
        </p:txBody>
      </p:sp>
      <p:sp>
        <p:nvSpPr>
          <p:cNvPr id="14" name="TextBox 13"/>
          <p:cNvSpPr txBox="1"/>
          <p:nvPr/>
        </p:nvSpPr>
        <p:spPr>
          <a:xfrm>
            <a:off x="7774877" y="134463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IBM </a:t>
            </a:r>
            <a:r>
              <a:rPr lang="en-US" sz="2400" dirty="0" err="1">
                <a:gradFill>
                  <a:gsLst>
                    <a:gs pos="2917">
                      <a:schemeClr val="tx1"/>
                    </a:gs>
                    <a:gs pos="30000">
                      <a:schemeClr val="tx1"/>
                    </a:gs>
                  </a:gsLst>
                  <a:lin ang="5400000" scaled="0"/>
                </a:gradFill>
              </a:rPr>
              <a:t>MobileFirst</a:t>
            </a:r>
            <a:r>
              <a:rPr lang="en-US" sz="2400" dirty="0">
                <a:gradFill>
                  <a:gsLst>
                    <a:gs pos="2917">
                      <a:schemeClr val="tx1"/>
                    </a:gs>
                    <a:gs pos="30000">
                      <a:schemeClr val="tx1"/>
                    </a:gs>
                  </a:gsLst>
                  <a:lin ang="5400000" scaled="0"/>
                </a:gradFill>
              </a:rPr>
              <a:t> </a:t>
            </a:r>
          </a:p>
        </p:txBody>
      </p:sp>
      <p:sp>
        <p:nvSpPr>
          <p:cNvPr id="15" name="TextBox 14"/>
          <p:cNvSpPr txBox="1"/>
          <p:nvPr/>
        </p:nvSpPr>
        <p:spPr>
          <a:xfrm>
            <a:off x="2553629" y="550844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Oracle Mobile Cloud</a:t>
            </a:r>
          </a:p>
        </p:txBody>
      </p:sp>
      <p:sp>
        <p:nvSpPr>
          <p:cNvPr id="16" name="TextBox 15"/>
          <p:cNvSpPr txBox="1"/>
          <p:nvPr/>
        </p:nvSpPr>
        <p:spPr>
          <a:xfrm>
            <a:off x="7774877" y="2630572"/>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SQLCIipher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2510373" y="4107747"/>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Couchbase</a:t>
            </a:r>
            <a:endParaRPr lang="en-US" sz="2400" dirty="0">
              <a:gradFill>
                <a:gsLst>
                  <a:gs pos="2917">
                    <a:schemeClr val="tx1"/>
                  </a:gs>
                  <a:gs pos="30000">
                    <a:schemeClr val="tx1"/>
                  </a:gs>
                </a:gsLst>
                <a:lin ang="5400000" scaled="0"/>
              </a:gradFill>
            </a:endParaRPr>
          </a:p>
        </p:txBody>
      </p:sp>
      <p:sp>
        <p:nvSpPr>
          <p:cNvPr id="18" name="TextBox 17"/>
          <p:cNvSpPr txBox="1"/>
          <p:nvPr/>
        </p:nvSpPr>
        <p:spPr>
          <a:xfrm>
            <a:off x="7724077" y="406243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Realm</a:t>
            </a:r>
          </a:p>
        </p:txBody>
      </p:sp>
      <p:sp>
        <p:nvSpPr>
          <p:cNvPr id="19" name="TextBox 18"/>
          <p:cNvSpPr txBox="1"/>
          <p:nvPr/>
        </p:nvSpPr>
        <p:spPr>
          <a:xfrm>
            <a:off x="7724077" y="550844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SQLite-net</a:t>
            </a:r>
          </a:p>
        </p:txBody>
      </p:sp>
      <p:pic>
        <p:nvPicPr>
          <p:cNvPr id="3" name="Picture 2"/>
          <p:cNvPicPr>
            <a:picLocks noChangeAspect="1"/>
          </p:cNvPicPr>
          <p:nvPr/>
        </p:nvPicPr>
        <p:blipFill>
          <a:blip r:embed="rId9"/>
          <a:stretch>
            <a:fillRect/>
          </a:stretch>
        </p:blipFill>
        <p:spPr>
          <a:xfrm>
            <a:off x="6616125" y="3877835"/>
            <a:ext cx="965200" cy="965200"/>
          </a:xfrm>
          <a:prstGeom prst="rect">
            <a:avLst/>
          </a:prstGeom>
        </p:spPr>
      </p:pic>
    </p:spTree>
    <p:extLst>
      <p:ext uri="{BB962C8B-B14F-4D97-AF65-F5344CB8AC3E}">
        <p14:creationId xmlns:p14="http://schemas.microsoft.com/office/powerpoint/2010/main" val="1860577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err="1"/>
              <a:t>Extremadamente</a:t>
            </a:r>
            <a:r>
              <a:rPr lang="en-US" dirty="0"/>
              <a:t> </a:t>
            </a:r>
            <a:r>
              <a:rPr lang="en-US" dirty="0" err="1"/>
              <a:t>potente</a:t>
            </a:r>
            <a:endParaRPr lang="en-US" dirty="0"/>
          </a:p>
          <a:p>
            <a:r>
              <a:rPr lang="en-US" dirty="0"/>
              <a:t>Flexible</a:t>
            </a:r>
            <a:endParaRPr lang="en-US" i="1" dirty="0"/>
          </a:p>
          <a:p>
            <a:pPr lvl="1"/>
            <a:r>
              <a:rPr lang="en-US" dirty="0"/>
              <a:t>Easy Tables</a:t>
            </a:r>
          </a:p>
          <a:p>
            <a:pPr lvl="1"/>
            <a:r>
              <a:rPr lang="en-US" dirty="0"/>
              <a:t>App Service</a:t>
            </a:r>
          </a:p>
          <a:p>
            <a:r>
              <a:rPr lang="en-US" dirty="0"/>
              <a:t>C# SDKs </a:t>
            </a:r>
            <a:r>
              <a:rPr lang="en-US" dirty="0" err="1"/>
              <a:t>disponibles</a:t>
            </a:r>
            <a:r>
              <a:rPr lang="en-US" dirty="0"/>
              <a:t> para </a:t>
            </a:r>
            <a:r>
              <a:rPr lang="en-US" dirty="0" err="1"/>
              <a:t>todo</a:t>
            </a:r>
            <a:r>
              <a:rPr lang="en-US" dirty="0"/>
              <a:t> :</a:t>
            </a:r>
          </a:p>
          <a:p>
            <a:pPr lvl="1"/>
            <a:r>
              <a:rPr lang="en-US" dirty="0"/>
              <a:t>C#- iOS, Android, &amp; Windows con Xamarin</a:t>
            </a:r>
          </a:p>
          <a:p>
            <a:pPr lvl="1"/>
            <a:r>
              <a:rPr lang="en-US" dirty="0" err="1"/>
              <a:t>Clientes</a:t>
            </a:r>
            <a:r>
              <a:rPr lang="en-US" dirty="0"/>
              <a:t> C# (open source)</a:t>
            </a:r>
          </a:p>
          <a:p>
            <a:pPr lvl="1"/>
            <a:r>
              <a:rPr lang="en-US" dirty="0"/>
              <a:t>C# backend con ASP.NET</a:t>
            </a:r>
          </a:p>
          <a:p>
            <a:pPr marL="560241" lvl="2" indent="0">
              <a:buNone/>
            </a:pPr>
            <a:endParaRPr lang="en-US" dirty="0"/>
          </a:p>
        </p:txBody>
      </p:sp>
      <p:sp>
        <p:nvSpPr>
          <p:cNvPr id="3" name="Title 2"/>
          <p:cNvSpPr>
            <a:spLocks noGrp="1"/>
          </p:cNvSpPr>
          <p:nvPr>
            <p:ph type="title"/>
          </p:nvPr>
        </p:nvSpPr>
        <p:spPr/>
        <p:txBody>
          <a:bodyPr/>
          <a:lstStyle/>
          <a:p>
            <a:r>
              <a:rPr lang="en-US" dirty="0">
                <a:latin typeface="Exo"/>
              </a:rPr>
              <a:t>¿POR QUÉ </a:t>
            </a:r>
            <a:r>
              <a:rPr lang="en-US" dirty="0">
                <a:solidFill>
                  <a:schemeClr val="accent2"/>
                </a:solidFill>
                <a:latin typeface="Exo"/>
              </a:rPr>
              <a:t>AZURE</a:t>
            </a:r>
            <a:r>
              <a:rPr lang="en-US" dirty="0">
                <a:latin typeface="Exo"/>
              </a:rPr>
              <a:t>?</a:t>
            </a:r>
          </a:p>
        </p:txBody>
      </p:sp>
    </p:spTree>
    <p:extLst>
      <p:ext uri="{BB962C8B-B14F-4D97-AF65-F5344CB8AC3E}">
        <p14:creationId xmlns:p14="http://schemas.microsoft.com/office/powerpoint/2010/main" val="16353671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solidFill>
                  <a:srgbClr val="70ACBB"/>
                </a:solidFill>
              </a:rPr>
              <a:t>Código</a:t>
            </a:r>
            <a:r>
              <a:rPr lang="en-US" sz="2353" dirty="0">
                <a:solidFill>
                  <a:srgbClr val="70ACBB"/>
                </a:solidFill>
              </a:rPr>
              <a:t> base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 APIs </a:t>
            </a:r>
            <a:r>
              <a:rPr lang="en-US" sz="2353" dirty="0" err="1">
                <a:solidFill>
                  <a:srgbClr val="70ACBB"/>
                </a:solidFill>
              </a:rPr>
              <a:t>nativas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Rendimiento</a:t>
            </a:r>
            <a:r>
              <a:rPr lang="en-US" sz="2353" dirty="0">
                <a:solidFill>
                  <a:srgbClr val="70ACBB"/>
                </a:solidFill>
              </a:rPr>
              <a:t> alto</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latin typeface="Exo"/>
              </a:rPr>
              <a:t>Xamarin Apps </a:t>
            </a:r>
            <a:r>
              <a:rPr lang="en-US" dirty="0">
                <a:solidFill>
                  <a:schemeClr val="accent2"/>
                </a:solidFill>
                <a:latin typeface="Exo"/>
              </a:rPr>
              <a:t>+ </a:t>
            </a:r>
            <a:r>
              <a:rPr lang="en-US" dirty="0" err="1">
                <a:solidFill>
                  <a:schemeClr val="accent2"/>
                </a:solidFill>
                <a:latin typeface="Exo"/>
              </a:rPr>
              <a:t>servicios</a:t>
            </a:r>
            <a:r>
              <a:rPr lang="en-US" dirty="0">
                <a:solidFill>
                  <a:schemeClr val="accent2"/>
                </a:solidFill>
                <a:latin typeface="Exo"/>
              </a:rPr>
              <a:t> de Backend</a:t>
            </a:r>
          </a:p>
        </p:txBody>
      </p:sp>
    </p:spTree>
    <p:extLst>
      <p:ext uri="{BB962C8B-B14F-4D97-AF65-F5344CB8AC3E}">
        <p14:creationId xmlns:p14="http://schemas.microsoft.com/office/powerpoint/2010/main" val="2079601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592018" y="538231"/>
            <a:ext cx="8986107" cy="4558064"/>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372"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0" y="5096950"/>
            <a:ext cx="12192000" cy="175869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defRPr/>
            </a:pPr>
            <a:r>
              <a:rPr lang="en-US" sz="1568" kern="0" cap="all" dirty="0">
                <a:gradFill>
                  <a:gsLst>
                    <a:gs pos="0">
                      <a:srgbClr val="FFFFFF"/>
                    </a:gs>
                    <a:gs pos="100000">
                      <a:srgbClr val="FFFFFF"/>
                    </a:gs>
                  </a:gsLst>
                  <a:lin ang="5400000" scaled="0"/>
                </a:gradFill>
                <a:latin typeface="Segoe UI"/>
                <a:ea typeface="Segoe UI" pitchFamily="34" charset="0"/>
                <a:cs typeface="Segoe UI" pitchFamily="34" charset="0"/>
              </a:rPr>
              <a:t>SERVICIOS DE INFRAESTRUCTURA</a:t>
            </a:r>
          </a:p>
        </p:txBody>
      </p:sp>
      <p:sp>
        <p:nvSpPr>
          <p:cNvPr id="41" name="Rectangle 40"/>
          <p:cNvSpPr/>
          <p:nvPr/>
        </p:nvSpPr>
        <p:spPr bwMode="auto">
          <a:xfrm>
            <a:off x="4217524" y="1188331"/>
            <a:ext cx="3624646" cy="134496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App Platform</a:t>
            </a:r>
          </a:p>
        </p:txBody>
      </p:sp>
      <p:grpSp>
        <p:nvGrpSpPr>
          <p:cNvPr id="137" name="Group 136"/>
          <p:cNvGrpSpPr/>
          <p:nvPr/>
        </p:nvGrpSpPr>
        <p:grpSpPr>
          <a:xfrm>
            <a:off x="4337187" y="1606174"/>
            <a:ext cx="988716" cy="295187"/>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t>
              </a:r>
              <a:b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342898" y="2012694"/>
            <a:ext cx="996061" cy="285371"/>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396250" y="1606174"/>
            <a:ext cx="988103" cy="295187"/>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466283" y="1609262"/>
            <a:ext cx="998308" cy="289011"/>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480289" y="2007785"/>
            <a:ext cx="988716" cy="295187"/>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421" rIns="0" bIns="0" rtlCol="0" anchor="ctr">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405490" y="2007785"/>
            <a:ext cx="983832" cy="295187"/>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421" rIns="0" bIns="0" rtlCol="0" anchor="ctr">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03700" y="4028952"/>
            <a:ext cx="2430419" cy="75874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191424" y="4399009"/>
            <a:ext cx="1026099" cy="324814"/>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5"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defRPr/>
              </a:pPr>
              <a:r>
                <a:rPr lang="en-US" sz="755"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13101" y="4406514"/>
            <a:ext cx="994816" cy="320027"/>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583972" y="2680104"/>
            <a:ext cx="2740792" cy="211540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078"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0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4752863" y="3178022"/>
            <a:ext cx="991793" cy="340534"/>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5963063" y="3212503"/>
            <a:ext cx="992240" cy="313066"/>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687439" y="4224275"/>
            <a:ext cx="1002601" cy="338670"/>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717661" y="3719465"/>
            <a:ext cx="983249" cy="327994"/>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5960943" y="3727247"/>
            <a:ext cx="985901" cy="321237"/>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5955855" y="4224274"/>
            <a:ext cx="1012344" cy="333279"/>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01449" y="2680103"/>
            <a:ext cx="2432671" cy="12253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3390869" y="3061754"/>
            <a:ext cx="985818" cy="314411"/>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43055" y="3478253"/>
            <a:ext cx="988486" cy="310495"/>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399053" y="3479900"/>
            <a:ext cx="978800" cy="317401"/>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36791" y="3054372"/>
            <a:ext cx="984994" cy="31324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727528" y="536336"/>
            <a:ext cx="1344822" cy="439550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953393" y="23583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276299" y="4447778"/>
            <a:ext cx="646198" cy="295187"/>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936523" y="4418443"/>
            <a:ext cx="281190" cy="281190"/>
          </a:xfrm>
          <a:prstGeom prst="rect">
            <a:avLst/>
          </a:prstGeom>
        </p:spPr>
      </p:pic>
      <p:grpSp>
        <p:nvGrpSpPr>
          <p:cNvPr id="341" name="Group 340"/>
          <p:cNvGrpSpPr/>
          <p:nvPr/>
        </p:nvGrpSpPr>
        <p:grpSpPr>
          <a:xfrm>
            <a:off x="10931155" y="3876094"/>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945120" y="3417243"/>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474617" y="2680104"/>
            <a:ext cx="2699886" cy="211309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7593661" y="3207756"/>
            <a:ext cx="988948" cy="317814"/>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593661" y="4297214"/>
            <a:ext cx="1009466" cy="311900"/>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593661" y="3755108"/>
            <a:ext cx="991874" cy="312571"/>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055060" y="3723112"/>
            <a:ext cx="991675" cy="299389"/>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060385" y="4276312"/>
            <a:ext cx="994825" cy="322293"/>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028962" y="3184775"/>
            <a:ext cx="737061" cy="340794"/>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50014" y="2758677"/>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US" sz="1765">
              <a:solidFill>
                <a:srgbClr val="FFFFFF"/>
              </a:solidFill>
              <a:latin typeface="Segoe UI"/>
            </a:endParaRPr>
          </a:p>
        </p:txBody>
      </p:sp>
      <p:grpSp>
        <p:nvGrpSpPr>
          <p:cNvPr id="337" name="Group 336"/>
          <p:cNvGrpSpPr/>
          <p:nvPr/>
        </p:nvGrpSpPr>
        <p:grpSpPr>
          <a:xfrm>
            <a:off x="10972922" y="1264173"/>
            <a:ext cx="991400" cy="327745"/>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879912" y="5632400"/>
            <a:ext cx="2835269" cy="774278"/>
            <a:chOff x="2937660" y="4931023"/>
            <a:chExt cx="2892122" cy="789804"/>
          </a:xfrm>
        </p:grpSpPr>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002762" y="1828913"/>
            <a:ext cx="953052" cy="346405"/>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Mngt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0942991" y="2887799"/>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03700" y="1186820"/>
            <a:ext cx="2066717" cy="134641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2136791" y="1582437"/>
            <a:ext cx="981679" cy="331369"/>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165593" y="2036701"/>
            <a:ext cx="987931" cy="378904"/>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346" name="Group 345"/>
          <p:cNvGrpSpPr/>
          <p:nvPr/>
        </p:nvGrpSpPr>
        <p:grpSpPr>
          <a:xfrm>
            <a:off x="3065723" y="2043608"/>
            <a:ext cx="980989" cy="371335"/>
            <a:chOff x="4132786" y="2318520"/>
            <a:chExt cx="1000660" cy="378781"/>
          </a:xfrm>
        </p:grpSpPr>
        <p:sp>
          <p:nvSpPr>
            <p:cNvPr id="149" name="TextBox 148"/>
            <p:cNvSpPr txBox="1"/>
            <p:nvPr/>
          </p:nvSpPr>
          <p:spPr>
            <a:xfrm>
              <a:off x="4474290" y="239619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4132786" y="2318520"/>
              <a:ext cx="291655" cy="291656"/>
            </a:xfrm>
            <a:prstGeom prst="rect">
              <a:avLst/>
            </a:prstGeom>
          </p:spPr>
        </p:pic>
      </p:grpSp>
      <p:sp>
        <p:nvSpPr>
          <p:cNvPr id="349" name="TextBox 348"/>
          <p:cNvSpPr txBox="1"/>
          <p:nvPr/>
        </p:nvSpPr>
        <p:spPr>
          <a:xfrm>
            <a:off x="3397504" y="1618619"/>
            <a:ext cx="646198" cy="295187"/>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062177" y="1602748"/>
            <a:ext cx="276889" cy="266128"/>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2" name="Rectangle 41"/>
          <p:cNvSpPr/>
          <p:nvPr/>
        </p:nvSpPr>
        <p:spPr bwMode="auto">
          <a:xfrm>
            <a:off x="7993054" y="1186820"/>
            <a:ext cx="2181448" cy="134641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133194" y="1626988"/>
            <a:ext cx="996261" cy="303019"/>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193619" y="2094767"/>
            <a:ext cx="1013397" cy="298271"/>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209654" y="1611440"/>
            <a:ext cx="879261" cy="311564"/>
            <a:chOff x="10173117" y="1979632"/>
            <a:chExt cx="896892" cy="317811"/>
          </a:xfrm>
        </p:grpSpPr>
        <p:pic>
          <p:nvPicPr>
            <p:cNvPr id="273"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133173" y="2080173"/>
            <a:ext cx="987906" cy="301123"/>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nvGrpSpPr>
          <p:cNvPr id="243" name="Group 242"/>
          <p:cNvGrpSpPr/>
          <p:nvPr/>
        </p:nvGrpSpPr>
        <p:grpSpPr>
          <a:xfrm>
            <a:off x="124771" y="5632400"/>
            <a:ext cx="2577487" cy="773876"/>
            <a:chOff x="127272" y="4931023"/>
            <a:chExt cx="2629171" cy="789394"/>
          </a:xfrm>
        </p:grpSpPr>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grpSp>
        </p:grpSp>
      </p:grpSp>
      <p:grpSp>
        <p:nvGrpSpPr>
          <p:cNvPr id="16" name="Group 15"/>
          <p:cNvGrpSpPr/>
          <p:nvPr/>
        </p:nvGrpSpPr>
        <p:grpSpPr>
          <a:xfrm>
            <a:off x="119834" y="536337"/>
            <a:ext cx="1344822" cy="4395507"/>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defRPr/>
              </a:pPr>
              <a:endParaRPr lang="en-US" sz="1176" b="1" kern="0" dirty="0">
                <a:solidFill>
                  <a:srgbClr val="FFFFFF"/>
                </a:solidFill>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5904909" y="5632400"/>
            <a:ext cx="6168065" cy="774278"/>
            <a:chOff x="6023314" y="4931023"/>
            <a:chExt cx="6291748" cy="789804"/>
          </a:xfrm>
        </p:grpSpPr>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5923" fontAlgn="base">
                <a:lnSpc>
                  <a:spcPct val="90000"/>
                </a:lnSpc>
                <a:defRPr/>
              </a:pPr>
              <a:r>
                <a:rPr lang="en-US" sz="1078"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srgbClr val="333333"/>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119834"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029" kern="0" cap="all" dirty="0">
                <a:solidFill>
                  <a:srgbClr val="FFFFFF"/>
                </a:solidFill>
                <a:latin typeface="Segoe UI"/>
                <a:ea typeface="Segoe UI" pitchFamily="34" charset="0"/>
                <a:cs typeface="Segoe UI" pitchFamily="34" charset="0"/>
              </a:rPr>
              <a:t>SEGURIDAD &amp; GESTIÓN</a:t>
            </a:r>
          </a:p>
        </p:txBody>
      </p:sp>
      <p:sp>
        <p:nvSpPr>
          <p:cNvPr id="240" name="Rectangle 239"/>
          <p:cNvSpPr/>
          <p:nvPr/>
        </p:nvSpPr>
        <p:spPr bwMode="auto">
          <a:xfrm>
            <a:off x="1592017" y="535894"/>
            <a:ext cx="8986107" cy="432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568" kern="0" cap="all" dirty="0">
                <a:solidFill>
                  <a:srgbClr val="FFFFFF"/>
                </a:solidFill>
                <a:latin typeface="Segoe UI"/>
                <a:ea typeface="Segoe UI" pitchFamily="34" charset="0"/>
                <a:cs typeface="Segoe UI" pitchFamily="34" charset="0"/>
              </a:rPr>
              <a:t>SERVICIOS DE PLATAFORMA</a:t>
            </a:r>
          </a:p>
        </p:txBody>
      </p:sp>
      <p:sp>
        <p:nvSpPr>
          <p:cNvPr id="241" name="Rectangle 240"/>
          <p:cNvSpPr/>
          <p:nvPr/>
        </p:nvSpPr>
        <p:spPr bwMode="auto">
          <a:xfrm>
            <a:off x="10727528"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5923" fontAlgn="base">
              <a:lnSpc>
                <a:spcPct val="90000"/>
              </a:lnSpc>
              <a:defRPr/>
            </a:pPr>
            <a:r>
              <a:rPr lang="en-US" sz="1029" kern="0" cap="all" dirty="0">
                <a:solidFill>
                  <a:srgbClr val="FFFFFF"/>
                </a:solidFill>
                <a:latin typeface="Segoe UI"/>
                <a:ea typeface="Segoe UI" pitchFamily="34" charset="0"/>
                <a:cs typeface="Segoe UI" pitchFamily="34" charset="0"/>
              </a:rPr>
              <a:t>OPERACIONES HÍBRIDAS</a:t>
            </a:r>
          </a:p>
        </p:txBody>
      </p:sp>
      <p:cxnSp>
        <p:nvCxnSpPr>
          <p:cNvPr id="21" name="Straight Connector 20"/>
          <p:cNvCxnSpPr/>
          <p:nvPr/>
        </p:nvCxnSpPr>
        <p:spPr>
          <a:xfrm>
            <a:off x="1" y="5072445"/>
            <a:ext cx="12192000" cy="0"/>
          </a:xfrm>
          <a:prstGeom prst="line">
            <a:avLst/>
          </a:prstGeom>
          <a:ln w="3492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4187285" y="1186820"/>
            <a:ext cx="3689971" cy="134641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62106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Azure Mobile Apps</a:t>
            </a:r>
          </a:p>
        </p:txBody>
      </p:sp>
    </p:spTree>
    <p:extLst>
      <p:ext uri="{BB962C8B-B14F-4D97-AF65-F5344CB8AC3E}">
        <p14:creationId xmlns:p14="http://schemas.microsoft.com/office/powerpoint/2010/main" val="18923631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231" y="3831296"/>
            <a:ext cx="858390"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0571" y="2010045"/>
            <a:ext cx="2797629" cy="396004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8150" y="3631698"/>
            <a:ext cx="3960048" cy="716741"/>
          </a:xfrm>
          <a:prstGeom prst="rect">
            <a:avLst/>
          </a:prstGeom>
          <a:solidFill>
            <a:schemeClr val="tx2"/>
          </a:solidFill>
          <a:ln>
            <a:noFill/>
          </a:ln>
        </p:spPr>
        <p:txBody>
          <a:bodyPr wrap="square" lIns="175487" tIns="140390" rIns="175487" bIns="140390" rtlCol="0">
            <a:spAutoFit/>
          </a:bodyPr>
          <a:lstStyle/>
          <a:p>
            <a:pPr algn="ctr" defTabSz="894871">
              <a:lnSpc>
                <a:spcPct val="90000"/>
              </a:lnSpc>
              <a:defRPr/>
            </a:pPr>
            <a:r>
              <a:rPr lang="en-US" sz="3070" kern="0" dirty="0">
                <a:solidFill>
                  <a:schemeClr val="bg1"/>
                </a:solidFill>
              </a:rPr>
              <a:t>REST API</a:t>
            </a:r>
          </a:p>
        </p:txBody>
      </p:sp>
      <p:sp>
        <p:nvSpPr>
          <p:cNvPr id="49" name="TextBox 48"/>
          <p:cNvSpPr txBox="1"/>
          <p:nvPr/>
        </p:nvSpPr>
        <p:spPr>
          <a:xfrm>
            <a:off x="471613" y="2161164"/>
            <a:ext cx="2498151" cy="3655252"/>
          </a:xfrm>
          <a:prstGeom prst="rect">
            <a:avLst/>
          </a:prstGeom>
          <a:solidFill>
            <a:schemeClr val="accent1"/>
          </a:solidFill>
        </p:spPr>
        <p:txBody>
          <a:bodyPr wrap="square" lIns="175487" tIns="140390" rIns="175487" bIns="140390" numCol="2" rtlCol="0">
            <a:noAutofit/>
          </a:bodyPr>
          <a:lstStyle/>
          <a:p>
            <a:pPr defTabSz="895017" fontAlgn="base">
              <a:lnSpc>
                <a:spcPct val="90000"/>
              </a:lnSpc>
              <a:spcBef>
                <a:spcPct val="0"/>
              </a:spcBef>
              <a:spcAft>
                <a:spcPct val="0"/>
              </a:spcAft>
              <a:tabLst>
                <a:tab pos="877385"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auto">
          <a:xfrm>
            <a:off x="1678898" y="2373881"/>
            <a:ext cx="753442" cy="666507"/>
          </a:xfrm>
          <a:prstGeom prst="rect">
            <a:avLst/>
          </a:prstGeom>
          <a:noFill/>
          <a:ln>
            <a:noFill/>
          </a:ln>
        </p:spPr>
      </p:pic>
      <p:pic>
        <p:nvPicPr>
          <p:cNvPr id="51" name="Picture 50"/>
          <p:cNvPicPr>
            <a:picLocks noChangeAspect="1"/>
          </p:cNvPicPr>
          <p:nvPr/>
        </p:nvPicPr>
        <p:blipFill>
          <a:blip r:embed="rId4">
            <a:biLevel thresh="25000"/>
          </a:blip>
          <a:stretch>
            <a:fillRect/>
          </a:stretch>
        </p:blipFill>
        <p:spPr>
          <a:xfrm>
            <a:off x="999352" y="2388064"/>
            <a:ext cx="413436" cy="582977"/>
          </a:xfrm>
          <a:prstGeom prst="rect">
            <a:avLst/>
          </a:prstGeom>
        </p:spPr>
      </p:pic>
      <p:grpSp>
        <p:nvGrpSpPr>
          <p:cNvPr id="68" name="Group 67"/>
          <p:cNvGrpSpPr/>
          <p:nvPr/>
        </p:nvGrpSpPr>
        <p:grpSpPr>
          <a:xfrm>
            <a:off x="686345" y="4841267"/>
            <a:ext cx="1745994" cy="836299"/>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87" tIns="140390" rIns="175487" bIns="140390" rtlCol="0">
              <a:spAutoFit/>
            </a:bodyPr>
            <a:lstStyle/>
            <a:p>
              <a:pPr defTabSz="894871">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5">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036" y="1384627"/>
            <a:ext cx="7245963" cy="5203450"/>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48" rIns="0" bIns="45648" numCol="1" rtlCol="0" anchor="ctr" anchorCtr="0" compatLnSpc="1">
              <a:prstTxWarp prst="textNoShape">
                <a:avLst/>
              </a:prstTxWarp>
            </a:bodyPr>
            <a:lstStyle/>
            <a:p>
              <a:pPr algn="ctr" defTabSz="912706"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Notificaciones</a:t>
              </a: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 Push</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936763"/>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Datos</a:t>
              </a: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Autenticación</a:t>
              </a:r>
              <a:endPar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8"/>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Google</a:t>
              </a:r>
            </a:p>
          </p:txBody>
        </p:sp>
        <p:sp>
          <p:nvSpPr>
            <p:cNvPr id="40" name="TextBox 39"/>
            <p:cNvSpPr txBox="1"/>
            <p:nvPr/>
          </p:nvSpPr>
          <p:spPr>
            <a:xfrm>
              <a:off x="6617120" y="3206072"/>
              <a:ext cx="819127" cy="432666"/>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Azure Active Directory</a:t>
              </a:r>
            </a:p>
          </p:txBody>
        </p:sp>
        <p:pic>
          <p:nvPicPr>
            <p:cNvPr id="42" name="Picture 41"/>
            <p:cNvPicPr>
              <a:picLocks noChangeAspect="1"/>
            </p:cNvPicPr>
            <p:nvPr/>
          </p:nvPicPr>
          <p:blipFill>
            <a:blip r:embed="rId9"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latin typeface="Exo"/>
              </a:rPr>
              <a:t>AZURE </a:t>
            </a:r>
            <a:r>
              <a:rPr lang="en-US" dirty="0">
                <a:solidFill>
                  <a:schemeClr val="accent2"/>
                </a:solidFill>
                <a:latin typeface="Exo"/>
              </a:rPr>
              <a:t>MOBILE APPS</a:t>
            </a:r>
          </a:p>
        </p:txBody>
      </p:sp>
      <p:grpSp>
        <p:nvGrpSpPr>
          <p:cNvPr id="74" name="Group 73"/>
          <p:cNvGrpSpPr/>
          <p:nvPr/>
        </p:nvGrpSpPr>
        <p:grpSpPr>
          <a:xfrm>
            <a:off x="7013598" y="5216638"/>
            <a:ext cx="975885" cy="1190300"/>
            <a:chOff x="4733635" y="4960493"/>
            <a:chExt cx="996727" cy="1215720"/>
          </a:xfrm>
        </p:grpSpPr>
        <p:pic>
          <p:nvPicPr>
            <p:cNvPr id="75" name="Picture 7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Windows</a:t>
              </a:r>
            </a:p>
          </p:txBody>
        </p:sp>
      </p:grpSp>
      <p:grpSp>
        <p:nvGrpSpPr>
          <p:cNvPr id="77" name="Group 76"/>
          <p:cNvGrpSpPr/>
          <p:nvPr/>
        </p:nvGrpSpPr>
        <p:grpSpPr>
          <a:xfrm>
            <a:off x="6155639" y="5426692"/>
            <a:ext cx="814445" cy="1107450"/>
            <a:chOff x="6794518" y="5235831"/>
            <a:chExt cx="831838" cy="1131101"/>
          </a:xfrm>
        </p:grpSpPr>
        <p:pic>
          <p:nvPicPr>
            <p:cNvPr id="78" name="Picture 7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556"/>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Android</a:t>
              </a:r>
            </a:p>
            <a:p>
              <a:pPr algn="ctr" defTabSz="877298">
                <a:lnSpc>
                  <a:spcPct val="90000"/>
                </a:lnSpc>
                <a:defRPr/>
              </a:pPr>
              <a:r>
                <a:rPr lang="en-US" sz="1034" kern="0" dirty="0">
                  <a:solidFill>
                    <a:srgbClr val="FFFFFF"/>
                  </a:solidFill>
                </a:rPr>
                <a:t>Chrome</a:t>
              </a:r>
            </a:p>
          </p:txBody>
        </p:sp>
      </p:grpSp>
      <p:grpSp>
        <p:nvGrpSpPr>
          <p:cNvPr id="80" name="Group 79"/>
          <p:cNvGrpSpPr/>
          <p:nvPr/>
        </p:nvGrpSpPr>
        <p:grpSpPr>
          <a:xfrm>
            <a:off x="5195086" y="5432622"/>
            <a:ext cx="774267" cy="1094799"/>
            <a:chOff x="5910829" y="5235445"/>
            <a:chExt cx="790803" cy="1118179"/>
          </a:xfrm>
        </p:grpSpPr>
        <p:sp>
          <p:nvSpPr>
            <p:cNvPr id="81" name="TextBox 80"/>
            <p:cNvSpPr txBox="1"/>
            <p:nvPr/>
          </p:nvSpPr>
          <p:spPr>
            <a:xfrm>
              <a:off x="5910829" y="5771581"/>
              <a:ext cx="790803" cy="582043"/>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iOS OSX</a:t>
              </a:r>
            </a:p>
          </p:txBody>
        </p:sp>
        <p:pic>
          <p:nvPicPr>
            <p:cNvPr id="82" name="Picture 8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59381" y="5235445"/>
              <a:ext cx="456394" cy="558963"/>
            </a:xfrm>
            <a:prstGeom prst="rect">
              <a:avLst/>
            </a:prstGeom>
          </p:spPr>
        </p:pic>
      </p:grpSp>
      <p:grpSp>
        <p:nvGrpSpPr>
          <p:cNvPr id="83" name="Group 82"/>
          <p:cNvGrpSpPr/>
          <p:nvPr/>
        </p:nvGrpSpPr>
        <p:grpSpPr>
          <a:xfrm>
            <a:off x="8782140" y="5425130"/>
            <a:ext cx="1118386" cy="973590"/>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In-App</a:t>
              </a:r>
            </a:p>
          </p:txBody>
        </p:sp>
      </p:grpSp>
      <p:grpSp>
        <p:nvGrpSpPr>
          <p:cNvPr id="86" name="Group 85"/>
          <p:cNvGrpSpPr/>
          <p:nvPr/>
        </p:nvGrpSpPr>
        <p:grpSpPr>
          <a:xfrm>
            <a:off x="7969653" y="5416471"/>
            <a:ext cx="932869" cy="990467"/>
            <a:chOff x="8872474" y="5203497"/>
            <a:chExt cx="952791" cy="1011619"/>
          </a:xfrm>
        </p:grpSpPr>
        <p:pic>
          <p:nvPicPr>
            <p:cNvPr id="87" name="Picture 8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Kindle</a:t>
              </a:r>
            </a:p>
          </p:txBody>
        </p:sp>
      </p:grpSp>
      <p:grpSp>
        <p:nvGrpSpPr>
          <p:cNvPr id="89" name="Group 88"/>
          <p:cNvGrpSpPr/>
          <p:nvPr/>
        </p:nvGrpSpPr>
        <p:grpSpPr bwMode="gray">
          <a:xfrm>
            <a:off x="7273146" y="3831295"/>
            <a:ext cx="636874" cy="424884"/>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grpSp>
      <p:sp>
        <p:nvSpPr>
          <p:cNvPr id="15" name="TextBox 14"/>
          <p:cNvSpPr txBox="1"/>
          <p:nvPr/>
        </p:nvSpPr>
        <p:spPr>
          <a:xfrm>
            <a:off x="471613" y="3108735"/>
            <a:ext cx="2429197" cy="1103357"/>
          </a:xfrm>
          <a:prstGeom prst="rect">
            <a:avLst/>
          </a:prstGeom>
          <a:noFill/>
        </p:spPr>
        <p:txBody>
          <a:bodyPr wrap="square" lIns="179057" tIns="143245" rIns="179057" bIns="143245" rtlCol="0">
            <a:spAutoFit/>
          </a:bodyPr>
          <a:lstStyle/>
          <a:p>
            <a:pPr>
              <a:lnSpc>
                <a:spcPct val="90000"/>
              </a:lnSpc>
              <a:spcAft>
                <a:spcPts val="587"/>
              </a:spcAft>
            </a:pPr>
            <a:r>
              <a:rPr lang="en-US" sz="1959"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40199" y="1661523"/>
            <a:ext cx="1377179" cy="4346453"/>
            <a:chOff x="10450940" y="1692039"/>
            <a:chExt cx="1406590" cy="4439275"/>
          </a:xfrm>
        </p:grpSpPr>
        <p:sp>
          <p:nvSpPr>
            <p:cNvPr id="9" name="TextBox 8"/>
            <p:cNvSpPr txBox="1"/>
            <p:nvPr/>
          </p:nvSpPr>
          <p:spPr>
            <a:xfrm>
              <a:off x="10450940" y="1692039"/>
              <a:ext cx="1092993" cy="516951"/>
            </a:xfrm>
            <a:prstGeom prst="rect">
              <a:avLst/>
            </a:prstGeom>
            <a:noFill/>
          </p:spPr>
          <p:txBody>
            <a:bodyPr wrap="none" lIns="179057" tIns="143245" rIns="179057" bIns="143245" rtlCol="0">
              <a:spAutoFit/>
            </a:bodyPr>
            <a:lstStyle/>
            <a:p>
              <a:pPr>
                <a:lnSpc>
                  <a:spcPct val="90000"/>
                </a:lnSpc>
                <a:spcAft>
                  <a:spcPts val="587"/>
                </a:spcAft>
              </a:pPr>
              <a:r>
                <a:rPr lang="en-US" sz="1566" dirty="0">
                  <a:solidFill>
                    <a:srgbClr val="FFFFFF"/>
                  </a:solidFill>
                  <a:latin typeface="Segoe UI Light"/>
                </a:rPr>
                <a:t>Backend</a:t>
              </a:r>
            </a:p>
          </p:txBody>
        </p:sp>
        <p:pic>
          <p:nvPicPr>
            <p:cNvPr id="14" name="Picture 1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369" y="2163066"/>
            <a:ext cx="688238" cy="892901"/>
            <a:chOff x="6967218" y="2204292"/>
            <a:chExt cx="702936" cy="911970"/>
          </a:xfrm>
        </p:grpSpPr>
        <p:pic>
          <p:nvPicPr>
            <p:cNvPr id="132" name="Picture 13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SQL</a:t>
              </a:r>
            </a:p>
          </p:txBody>
        </p:sp>
      </p:grpSp>
      <p:grpSp>
        <p:nvGrpSpPr>
          <p:cNvPr id="63" name="Group 62"/>
          <p:cNvGrpSpPr/>
          <p:nvPr/>
        </p:nvGrpSpPr>
        <p:grpSpPr>
          <a:xfrm>
            <a:off x="7922619" y="2133162"/>
            <a:ext cx="1008438" cy="920141"/>
            <a:chOff x="8134624" y="2173750"/>
            <a:chExt cx="1029974" cy="939791"/>
          </a:xfrm>
        </p:grpSpPr>
        <p:pic>
          <p:nvPicPr>
            <p:cNvPr id="135" name="Picture 134" descr="mongodb white.png"/>
            <p:cNvPicPr>
              <a:picLocks noChangeAspect="1"/>
            </p:cNvPicPr>
            <p:nvPr/>
          </p:nvPicPr>
          <p:blipFill>
            <a:blip r:embed="rId24" cstate="print">
              <a:clrChange>
                <a:clrFrom>
                  <a:srgbClr val="89D1E5"/>
                </a:clrFrom>
                <a:clrTo>
                  <a:srgbClr val="89D1E5">
                    <a:alpha val="0"/>
                  </a:srgbClr>
                </a:clrTo>
              </a:clrChange>
              <a:extLst>
                <a:ext uri="{BEBA8EAE-BF5A-486C-A8C5-ECC9F3942E4B}">
                  <a14:imgProps xmlns:a14="http://schemas.microsoft.com/office/drawing/2010/main">
                    <a14:imgLayer r:embed="rId2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Mongo</a:t>
              </a:r>
            </a:p>
          </p:txBody>
        </p:sp>
      </p:grpSp>
      <p:grpSp>
        <p:nvGrpSpPr>
          <p:cNvPr id="62" name="Group 61"/>
          <p:cNvGrpSpPr/>
          <p:nvPr/>
        </p:nvGrpSpPr>
        <p:grpSpPr>
          <a:xfrm>
            <a:off x="7369457" y="2168147"/>
            <a:ext cx="860295" cy="885526"/>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Tables</a:t>
              </a:r>
            </a:p>
          </p:txBody>
        </p:sp>
        <p:pic>
          <p:nvPicPr>
            <p:cNvPr id="139" name="Picture 138"/>
            <p:cNvPicPr>
              <a:picLocks noChangeAspect="1"/>
            </p:cNvPicPr>
            <p:nvPr/>
          </p:nvPicPr>
          <p:blipFill>
            <a:blip r:embed="rId26">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4136" y="2093432"/>
            <a:ext cx="1008438" cy="959871"/>
            <a:chOff x="8737007" y="2133171"/>
            <a:chExt cx="1029974" cy="980369"/>
          </a:xfrm>
        </p:grpSpPr>
        <p:pic>
          <p:nvPicPr>
            <p:cNvPr id="61" name="Picture 60"/>
            <p:cNvPicPr>
              <a:picLocks noChangeAspect="1"/>
            </p:cNvPicPr>
            <p:nvPr/>
          </p:nvPicPr>
          <p:blipFill>
            <a:blip r:embed="rId27"/>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O365</a:t>
              </a:r>
            </a:p>
          </p:txBody>
        </p:sp>
      </p:grpSp>
      <p:grpSp>
        <p:nvGrpSpPr>
          <p:cNvPr id="65" name="Group 64"/>
          <p:cNvGrpSpPr/>
          <p:nvPr/>
        </p:nvGrpSpPr>
        <p:grpSpPr>
          <a:xfrm>
            <a:off x="9218521" y="2156232"/>
            <a:ext cx="1008438" cy="897069"/>
            <a:chOff x="9407441" y="2197313"/>
            <a:chExt cx="1029974" cy="916226"/>
          </a:xfrm>
        </p:grpSpPr>
        <p:pic>
          <p:nvPicPr>
            <p:cNvPr id="59" name="Picture 58"/>
            <p:cNvPicPr>
              <a:picLocks noChangeAspect="1"/>
            </p:cNvPicPr>
            <p:nvPr/>
          </p:nvPicPr>
          <p:blipFill>
            <a:blip r:embed="rId28"/>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API Apps</a:t>
              </a:r>
            </a:p>
          </p:txBody>
        </p:sp>
      </p:grpSp>
      <p:grpSp>
        <p:nvGrpSpPr>
          <p:cNvPr id="70" name="Group 69"/>
          <p:cNvGrpSpPr/>
          <p:nvPr/>
        </p:nvGrpSpPr>
        <p:grpSpPr>
          <a:xfrm>
            <a:off x="4833329" y="1474642"/>
            <a:ext cx="1887322" cy="1232491"/>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79057" tIns="143245" rIns="179057" bIns="143245" rtlCol="0">
              <a:spAutoFit/>
            </a:bodyPr>
            <a:lstStyle/>
            <a:p>
              <a:pPr defTabSz="895017">
                <a:tabLst>
                  <a:tab pos="877385" algn="l"/>
                </a:tabLst>
                <a:defRPr/>
              </a:pPr>
              <a:r>
                <a:rPr lang="en-US" sz="2350" dirty="0">
                  <a:solidFill>
                    <a:srgbClr val="FFFFFF"/>
                  </a:solidFill>
                  <a:latin typeface="Segoe UI Light"/>
                </a:rPr>
                <a:t>Offline Sync</a:t>
              </a:r>
            </a:p>
          </p:txBody>
        </p:sp>
      </p:grpSp>
    </p:spTree>
    <p:extLst>
      <p:ext uri="{BB962C8B-B14F-4D97-AF65-F5344CB8AC3E}">
        <p14:creationId xmlns:p14="http://schemas.microsoft.com/office/powerpoint/2010/main" val="27088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dissolve">
                                      <p:cBhvr>
                                        <p:cTn id="45" dur="500"/>
                                        <p:tgtEl>
                                          <p:spTgt spid="68"/>
                                        </p:tgtEl>
                                      </p:cBhvr>
                                    </p:animEffect>
                                  </p:childTnLst>
                                </p:cTn>
                              </p:par>
                              <p:par>
                                <p:cTn id="46" presetID="9"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un Mobile Service</a:t>
            </a:r>
          </a:p>
        </p:txBody>
      </p:sp>
      <p:sp>
        <p:nvSpPr>
          <p:cNvPr id="5" name="Text Placeholder 4"/>
          <p:cNvSpPr>
            <a:spLocks noGrp="1"/>
          </p:cNvSpPr>
          <p:nvPr>
            <p:ph type="body" sz="quarter" idx="10"/>
          </p:nvPr>
        </p:nvSpPr>
        <p:spPr>
          <a:xfrm>
            <a:off x="275940" y="1195306"/>
            <a:ext cx="11640132" cy="1270861"/>
          </a:xfrm>
        </p:spPr>
        <p:txBody>
          <a:bodyPr/>
          <a:lstStyle/>
          <a:p>
            <a:r>
              <a:rPr lang="en-US" sz="3529" dirty="0" err="1">
                <a:solidFill>
                  <a:srgbClr val="000000"/>
                </a:solidFill>
                <a:highlight>
                  <a:srgbClr val="FFFFFF"/>
                </a:highlight>
                <a:latin typeface="Consolas" charset="0"/>
              </a:rPr>
              <a:t>MobileService</a:t>
            </a:r>
            <a:r>
              <a:rPr lang="en-US" sz="3529" dirty="0">
                <a:solidFill>
                  <a:srgbClr val="000000"/>
                </a:solidFill>
                <a:highlight>
                  <a:srgbClr val="FFFFFF"/>
                </a:highlight>
                <a:latin typeface="Consolas" charset="0"/>
              </a:rPr>
              <a:t> =  </a:t>
            </a:r>
            <a:r>
              <a:rPr lang="en-US" sz="3529" dirty="0">
                <a:solidFill>
                  <a:srgbClr val="0000FF"/>
                </a:solidFill>
                <a:highlight>
                  <a:srgbClr val="FFFFFF"/>
                </a:highlight>
                <a:latin typeface="Consolas" charset="0"/>
              </a:rPr>
              <a:t>new</a:t>
            </a:r>
            <a:r>
              <a:rPr lang="en-US" sz="3529" dirty="0">
                <a:solidFill>
                  <a:srgbClr val="000000"/>
                </a:solidFill>
                <a:highlight>
                  <a:srgbClr val="FFFFFF"/>
                </a:highlight>
                <a:latin typeface="Consolas" charset="0"/>
              </a:rPr>
              <a:t> </a:t>
            </a:r>
            <a:r>
              <a:rPr lang="en-US" sz="3529" dirty="0" err="1">
                <a:solidFill>
                  <a:srgbClr val="2B91AF"/>
                </a:solidFill>
                <a:highlight>
                  <a:srgbClr val="FFFFFF"/>
                </a:highlight>
                <a:latin typeface="Consolas" charset="0"/>
              </a:rPr>
              <a:t>MobileServiceClient</a:t>
            </a:r>
            <a:r>
              <a:rPr lang="en-US" sz="3529" dirty="0">
                <a:solidFill>
                  <a:srgbClr val="000000"/>
                </a:solidFill>
                <a:highlight>
                  <a:srgbClr val="FFFFFF"/>
                </a:highlight>
                <a:latin typeface="Consolas" charset="0"/>
              </a:rPr>
              <a:t>(</a:t>
            </a:r>
          </a:p>
          <a:p>
            <a:r>
              <a:rPr lang="en-US" sz="3529" dirty="0">
                <a:solidFill>
                  <a:srgbClr val="000000"/>
                </a:solidFill>
                <a:highlight>
                  <a:srgbClr val="FFFFFF"/>
                </a:highlight>
                <a:latin typeface="Consolas" charset="0"/>
              </a:rPr>
              <a:t>	</a:t>
            </a:r>
            <a:r>
              <a:rPr lang="en-US" sz="3529" dirty="0">
                <a:solidFill>
                  <a:srgbClr val="A31515"/>
                </a:solidFill>
                <a:highlight>
                  <a:srgbClr val="FFFFFF"/>
                </a:highlight>
                <a:latin typeface="Consolas" charset="0"/>
              </a:rPr>
              <a:t>"https://</a:t>
            </a:r>
            <a:r>
              <a:rPr lang="en-US" sz="3529" dirty="0" err="1">
                <a:solidFill>
                  <a:srgbClr val="A31515"/>
                </a:solidFill>
                <a:highlight>
                  <a:srgbClr val="FFFFFF"/>
                </a:highlight>
                <a:latin typeface="Consolas" charset="0"/>
              </a:rPr>
              <a:t>myapp.azurewebsites.net</a:t>
            </a:r>
            <a:r>
              <a:rPr lang="en-US" sz="3529" dirty="0">
                <a:solidFill>
                  <a:srgbClr val="A31515"/>
                </a:solidFill>
                <a:highlight>
                  <a:srgbClr val="FFFFFF"/>
                </a:highlight>
                <a:latin typeface="Consolas" charset="0"/>
              </a:rPr>
              <a:t>"</a:t>
            </a:r>
            <a:r>
              <a:rPr lang="en-US" sz="3529"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031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9" name="Marcador de posición de imagen 8"/>
          <p:cNvPicPr>
            <a:picLocks noGrp="1" noChangeAspect="1"/>
          </p:cNvPicPr>
          <p:nvPr>
            <p:ph type="pic" sz="quarter" idx="19"/>
          </p:nvPr>
        </p:nvPicPr>
        <p:blipFill>
          <a:blip r:embed="rId4"/>
          <a:srcRect t="12483" b="12483"/>
          <a:stretch>
            <a:fillRect/>
          </a:stretch>
        </p:blipFill>
        <p:spPr>
          <a:xfrm>
            <a:off x="358873" y="1718140"/>
            <a:ext cx="3585699" cy="3586208"/>
          </a:xfr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a:t>
            </a:r>
            <a:r>
              <a:rPr lang="en-US" dirty="0" err="1">
                <a:solidFill>
                  <a:schemeClr val="bg1"/>
                </a:solidFill>
              </a:rPr>
              <a:t>Tablas</a:t>
            </a:r>
            <a:endParaRPr lang="en-US" dirty="0">
              <a:solidFill>
                <a:schemeClr val="bg1"/>
              </a:solidFill>
            </a:endParaRPr>
          </a:p>
        </p:txBody>
      </p:sp>
      <p:sp>
        <p:nvSpPr>
          <p:cNvPr id="5" name="Text Placeholder 4"/>
          <p:cNvSpPr>
            <a:spLocks noGrp="1"/>
          </p:cNvSpPr>
          <p:nvPr>
            <p:ph type="body" sz="quarter" idx="10"/>
          </p:nvPr>
        </p:nvSpPr>
        <p:spPr>
          <a:xfrm>
            <a:off x="275940" y="1195306"/>
            <a:ext cx="11640132" cy="6137113"/>
          </a:xfrm>
        </p:spPr>
        <p:txBody>
          <a:bodyPr/>
          <a:lstStyle/>
          <a:p>
            <a:r>
              <a:rPr lang="en-US" sz="2745" dirty="0" err="1">
                <a:solidFill>
                  <a:srgbClr val="2B91AF"/>
                </a:solidFill>
                <a:highlight>
                  <a:srgbClr val="FFFFFF"/>
                </a:highlight>
                <a:latin typeface="Consolas" charset="0"/>
              </a:rPr>
              <a:t>IMobileServiceSyncTable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table;</a:t>
            </a:r>
            <a:endParaRPr lang="en-US" sz="2745" dirty="0">
              <a:solidFill>
                <a:srgbClr val="0000FF"/>
              </a:solidFill>
              <a:highlight>
                <a:srgbClr val="FFFFFF"/>
              </a:highlight>
              <a:latin typeface="Consolas" charset="0"/>
            </a:endParaRPr>
          </a:p>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Init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FF"/>
                </a:solidFill>
                <a:highlight>
                  <a:srgbClr val="FFFFFF"/>
                </a:highlight>
                <a:latin typeface="Consolas" charset="0"/>
              </a:rPr>
              <a:t>    </a:t>
            </a:r>
            <a:r>
              <a:rPr lang="en-US" sz="2745" dirty="0" err="1">
                <a:solidFill>
                  <a:srgbClr val="0000FF"/>
                </a:solidFill>
                <a:highlight>
                  <a:srgbClr val="FFFFFF"/>
                </a:highlight>
                <a:latin typeface="Consolas" charset="0"/>
              </a:rPr>
              <a:t>const</a:t>
            </a:r>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string</a:t>
            </a:r>
            <a:r>
              <a:rPr lang="en-US" sz="2745" dirty="0">
                <a:solidFill>
                  <a:srgbClr val="000000"/>
                </a:solidFill>
                <a:highlight>
                  <a:srgbClr val="FFFFFF"/>
                </a:highlight>
                <a:latin typeface="Consolas" charset="0"/>
              </a:rPr>
              <a:t> path = </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syncstore.db</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var</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a:t>
            </a:r>
            <a:r>
              <a:rPr lang="en-US" sz="2745" dirty="0">
                <a:solidFill>
                  <a:srgbClr val="000000"/>
                </a:solidFill>
                <a:highlight>
                  <a:srgbClr val="FFFFFF"/>
                </a:highlight>
                <a:latin typeface="Consolas" charset="0"/>
              </a:rPr>
              <a:t> = </a:t>
            </a:r>
            <a:r>
              <a:rPr lang="en-US" sz="2745" dirty="0">
                <a:solidFill>
                  <a:srgbClr val="0000FF"/>
                </a:solidFill>
                <a:highlight>
                  <a:srgbClr val="FFFFFF"/>
                </a:highlight>
                <a:latin typeface="Consolas" charset="0"/>
              </a:rPr>
              <a:t>new</a:t>
            </a:r>
            <a:r>
              <a:rPr lang="en-US" sz="2745" dirty="0">
                <a:solidFill>
                  <a:srgbClr val="000000"/>
                </a:solidFill>
                <a:highlight>
                  <a:srgbClr val="FFFFFF"/>
                </a:highlight>
                <a:latin typeface="Consolas" charset="0"/>
              </a:rPr>
              <a:t> </a:t>
            </a:r>
            <a:r>
              <a:rPr lang="en-US" sz="2745" dirty="0" err="1">
                <a:solidFill>
                  <a:srgbClr val="2B91AF"/>
                </a:solidFill>
                <a:highlight>
                  <a:srgbClr val="FFFFFF"/>
                </a:highlight>
                <a:latin typeface="Consolas" charset="0"/>
              </a:rPr>
              <a:t>MobileServiceSQLiteStore</a:t>
            </a:r>
            <a:r>
              <a:rPr lang="en-US" sz="2745" dirty="0">
                <a:solidFill>
                  <a:srgbClr val="000000"/>
                </a:solidFill>
                <a:highlight>
                  <a:srgbClr val="FFFFFF"/>
                </a:highlight>
                <a:latin typeface="Consolas" charset="0"/>
              </a:rPr>
              <a:t>(path);</a:t>
            </a:r>
          </a:p>
          <a:p>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db.DefineTable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a:t>
            </a: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pPr lvl="0"/>
            <a:r>
              <a:rPr lang="en-US" sz="2745" dirty="0">
                <a:solidFill>
                  <a:srgbClr val="000000"/>
                </a:solidFill>
                <a:highlight>
                  <a:srgbClr val="FFFFFF"/>
                </a:highlight>
                <a:latin typeface="Consolas" charset="0"/>
              </a:rPr>
              <a:t>}</a:t>
            </a:r>
            <a:endParaRPr lang="en-US" sz="2745" dirty="0"/>
          </a:p>
          <a:p>
            <a:endParaRPr lang="en-US" sz="2745" dirty="0">
              <a:solidFill>
                <a:srgbClr val="000000"/>
              </a:solidFill>
              <a:highlight>
                <a:srgbClr val="FFFFFF"/>
              </a:highlight>
              <a:latin typeface="Consolas" charset="0"/>
            </a:endParaRPr>
          </a:p>
          <a:p>
            <a:r>
              <a:rPr lang="en-US" sz="2745" dirty="0">
                <a:solidFill>
                  <a:srgbClr val="000000"/>
                </a:solidFill>
                <a:highlight>
                  <a:srgbClr val="FFFFFF"/>
                </a:highlight>
                <a:latin typeface="Consolas" charset="0"/>
              </a:rPr>
              <a:t> </a:t>
            </a:r>
          </a:p>
        </p:txBody>
      </p:sp>
      <p:sp>
        <p:nvSpPr>
          <p:cNvPr id="2" name="Rectangle 1"/>
          <p:cNvSpPr/>
          <p:nvPr/>
        </p:nvSpPr>
        <p:spPr>
          <a:xfrm>
            <a:off x="293058" y="4250723"/>
            <a:ext cx="11773358" cy="1400010"/>
          </a:xfrm>
          <a:prstGeom prst="rect">
            <a:avLst/>
          </a:prstGeom>
        </p:spPr>
        <p:txBody>
          <a:bodyPr wrap="square">
            <a:spAutoFit/>
          </a:bodyPr>
          <a:lstStyle/>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FF"/>
                </a:solidFill>
                <a:highlight>
                  <a:srgbClr val="FFFFFF"/>
                </a:highlight>
                <a:latin typeface="Consolas" charset="0"/>
                <a:cs typeface="Consolas" panose="020B0609020204030204" pitchFamily="49" charset="0"/>
              </a:rPr>
              <a:t>var</a:t>
            </a:r>
            <a:r>
              <a:rPr lang="en-US" sz="2745" dirty="0">
                <a:solidFill>
                  <a:srgbClr val="000000"/>
                </a:solidFill>
                <a:highlight>
                  <a:srgbClr val="FFFFFF"/>
                </a:highlight>
                <a:latin typeface="Consolas" charset="0"/>
                <a:cs typeface="Consolas" panose="020B0609020204030204" pitchFamily="49" charset="0"/>
              </a:rPr>
              <a:t> handler = </a:t>
            </a:r>
            <a:r>
              <a:rPr lang="en-US" sz="2745" dirty="0">
                <a:solidFill>
                  <a:srgbClr val="0000FF"/>
                </a:solidFill>
                <a:highlight>
                  <a:srgbClr val="FFFFFF"/>
                </a:highlight>
                <a:latin typeface="Consolas" charset="0"/>
                <a:cs typeface="Consolas" panose="020B0609020204030204" pitchFamily="49" charset="0"/>
              </a:rPr>
              <a:t>new</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2B91AF"/>
                </a:solidFill>
                <a:highlight>
                  <a:srgbClr val="FFFFFF"/>
                </a:highlight>
                <a:latin typeface="Consolas" charset="0"/>
                <a:cs typeface="Consolas" panose="020B0609020204030204" pitchFamily="49" charset="0"/>
              </a:rPr>
              <a:t>MobileServiceSyncHandler</a:t>
            </a:r>
            <a:r>
              <a:rPr lang="en-US" sz="2745" dirty="0">
                <a:solidFill>
                  <a:srgbClr val="000000"/>
                </a:solidFill>
                <a:highlight>
                  <a:srgbClr val="FFFFFF"/>
                </a:highlight>
                <a:latin typeface="Consolas" charset="0"/>
                <a:cs typeface="Consolas" panose="020B0609020204030204" pitchFamily="49" charset="0"/>
              </a:rPr>
              <a:t>();</a:t>
            </a:r>
          </a:p>
          <a:p>
            <a:pPr defTabSz="913355">
              <a:lnSpc>
                <a:spcPct val="90000"/>
              </a:lnSpc>
              <a:spcBef>
                <a:spcPct val="20000"/>
              </a:spcBef>
              <a:buClr>
                <a:srgbClr val="3C3C3C"/>
              </a:buClr>
              <a:buSzPct val="100000"/>
            </a:pPr>
            <a:r>
              <a:rPr lang="en-US" sz="2745" dirty="0">
                <a:solidFill>
                  <a:srgbClr val="0000FF"/>
                </a:solidFill>
                <a:highlight>
                  <a:srgbClr val="FFFFFF"/>
                </a:highlight>
                <a:latin typeface="Consolas" charset="0"/>
                <a:cs typeface="Consolas" panose="020B0609020204030204" pitchFamily="49" charset="0"/>
              </a:rPr>
              <a:t>    await</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00"/>
                </a:solidFill>
                <a:highlight>
                  <a:srgbClr val="FFFFFF"/>
                </a:highlight>
                <a:latin typeface="Consolas" charset="0"/>
                <a:cs typeface="Consolas" panose="020B0609020204030204" pitchFamily="49" charset="0"/>
              </a:rPr>
              <a:t>MobileService.SyncContext.InitializeAsync</a:t>
            </a:r>
            <a:r>
              <a:rPr lang="en-US" sz="2745" dirty="0">
                <a:solidFill>
                  <a:srgbClr val="000000"/>
                </a:solidFill>
                <a:highlight>
                  <a:srgbClr val="FFFFFF"/>
                </a:highlight>
                <a:latin typeface="Consolas" charset="0"/>
                <a:cs typeface="Consolas" panose="020B0609020204030204" pitchFamily="49" charset="0"/>
              </a:rPr>
              <a:t>(</a:t>
            </a:r>
            <a:r>
              <a:rPr lang="en-US" sz="2745" dirty="0" err="1">
                <a:solidFill>
                  <a:srgbClr val="000000"/>
                </a:solidFill>
                <a:highlight>
                  <a:srgbClr val="FFFFFF"/>
                </a:highlight>
                <a:latin typeface="Consolas" charset="0"/>
                <a:cs typeface="Consolas" panose="020B0609020204030204" pitchFamily="49" charset="0"/>
              </a:rPr>
              <a:t>db</a:t>
            </a:r>
            <a:r>
              <a:rPr lang="en-US" sz="2745" dirty="0">
                <a:solidFill>
                  <a:srgbClr val="000000"/>
                </a:solidFill>
                <a:highlight>
                  <a:srgbClr val="FFFFFF"/>
                </a:highlight>
                <a:latin typeface="Consolas" charset="0"/>
                <a:cs typeface="Consolas" panose="020B0609020204030204" pitchFamily="49" charset="0"/>
              </a:rPr>
              <a:t>, h); </a:t>
            </a:r>
          </a:p>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table = </a:t>
            </a:r>
            <a:r>
              <a:rPr lang="en-US" sz="2745" dirty="0" err="1">
                <a:solidFill>
                  <a:srgbClr val="000000"/>
                </a:solidFill>
                <a:highlight>
                  <a:srgbClr val="FFFFFF"/>
                </a:highlight>
                <a:latin typeface="Consolas" charset="0"/>
                <a:cs typeface="Consolas" panose="020B0609020204030204" pitchFamily="49" charset="0"/>
              </a:rPr>
              <a:t>MobileService.GetSyncTable</a:t>
            </a:r>
            <a:r>
              <a:rPr lang="en-US" sz="2745" dirty="0">
                <a:solidFill>
                  <a:srgbClr val="000000"/>
                </a:solidFill>
                <a:highlight>
                  <a:srgbClr val="FFFFFF"/>
                </a:highlight>
                <a:latin typeface="Consolas" charset="0"/>
                <a:cs typeface="Consolas" panose="020B0609020204030204" pitchFamily="49" charset="0"/>
              </a:rPr>
              <a:t>&lt;</a:t>
            </a:r>
            <a:r>
              <a:rPr lang="en-US" sz="2745" dirty="0">
                <a:solidFill>
                  <a:srgbClr val="2B91AF"/>
                </a:solidFill>
                <a:highlight>
                  <a:srgbClr val="FFFFFF"/>
                </a:highlight>
                <a:latin typeface="Consolas" charset="0"/>
                <a:cs typeface="Consolas" panose="020B0609020204030204" pitchFamily="49" charset="0"/>
              </a:rPr>
              <a:t>Store</a:t>
            </a:r>
            <a:r>
              <a:rPr lang="en-US" sz="2745"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4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Obtener</a:t>
            </a:r>
            <a:r>
              <a:rPr lang="en-US" dirty="0">
                <a:solidFill>
                  <a:schemeClr val="bg1"/>
                </a:solidFill>
              </a:rPr>
              <a:t> y </a:t>
            </a:r>
            <a:r>
              <a:rPr lang="en-US" dirty="0" err="1">
                <a:solidFill>
                  <a:schemeClr val="bg1"/>
                </a:solidFill>
              </a:rPr>
              <a:t>modificar</a:t>
            </a:r>
            <a:r>
              <a:rPr lang="en-US" dirty="0">
                <a:solidFill>
                  <a:schemeClr val="bg1"/>
                </a:solidFill>
              </a:rPr>
              <a:t> </a:t>
            </a:r>
            <a:r>
              <a:rPr lang="en-US" dirty="0" err="1">
                <a:solidFill>
                  <a:schemeClr val="bg1"/>
                </a:solidFill>
              </a:rPr>
              <a:t>los</a:t>
            </a:r>
            <a:r>
              <a:rPr lang="en-US" dirty="0">
                <a:solidFill>
                  <a:schemeClr val="bg1"/>
                </a:solidFill>
              </a:rPr>
              <a:t> </a:t>
            </a:r>
            <a:r>
              <a:rPr lang="en-US" dirty="0" err="1">
                <a:solidFill>
                  <a:schemeClr val="bg1"/>
                </a:solidFill>
              </a:rPr>
              <a:t>datos</a:t>
            </a:r>
            <a:endParaRPr lang="en-US" dirty="0">
              <a:solidFill>
                <a:schemeClr val="bg1"/>
              </a:solidFill>
            </a:endParaRPr>
          </a:p>
        </p:txBody>
      </p:sp>
      <p:sp>
        <p:nvSpPr>
          <p:cNvPr id="5" name="Text Placeholder 4"/>
          <p:cNvSpPr>
            <a:spLocks noGrp="1"/>
          </p:cNvSpPr>
          <p:nvPr>
            <p:ph type="body" sz="quarter" idx="10"/>
          </p:nvPr>
        </p:nvSpPr>
        <p:spPr>
          <a:xfrm>
            <a:off x="275940" y="1195305"/>
            <a:ext cx="11640132" cy="2419845"/>
          </a:xfrm>
        </p:spPr>
        <p:txBody>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err="1">
                <a:solidFill>
                  <a:srgbClr val="2B91AF"/>
                </a:solidFill>
                <a:highlight>
                  <a:srgbClr val="FFFFFF"/>
                </a:highlight>
                <a:latin typeface="Consolas" charset="0"/>
              </a:rPr>
              <a:t>IEnumerable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&gt;&gt; </a:t>
            </a:r>
            <a:r>
              <a:rPr lang="en-US" sz="2745" dirty="0" err="1">
                <a:solidFill>
                  <a:srgbClr val="000000"/>
                </a:solidFill>
                <a:highlight>
                  <a:srgbClr val="FFFFFF"/>
                </a:highlight>
                <a:latin typeface="Consolas" charset="0"/>
              </a:rPr>
              <a:t>GetStoresAsync</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FF"/>
                </a:solidFill>
                <a:highlight>
                  <a:srgbClr val="FFFFFF"/>
                </a:highlight>
                <a:latin typeface="Consolas" charset="0"/>
              </a:rPr>
              <a:t>   return</a:t>
            </a:r>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table.ToEnumerableAsync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a:t>
            </a:r>
            <a:endParaRPr lang="en-US" sz="2745" dirty="0"/>
          </a:p>
        </p:txBody>
      </p:sp>
      <p:sp>
        <p:nvSpPr>
          <p:cNvPr id="2" name="Rectangle 1"/>
          <p:cNvSpPr/>
          <p:nvPr/>
        </p:nvSpPr>
        <p:spPr>
          <a:xfrm>
            <a:off x="269242" y="3806188"/>
            <a:ext cx="11802925" cy="3047436"/>
          </a:xfrm>
          <a:prstGeom prst="rect">
            <a:avLst/>
          </a:prstGeom>
        </p:spPr>
        <p:txBody>
          <a:bodyPr wrap="square">
            <a:spAutoFit/>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a:t>
            </a:r>
            <a:r>
              <a:rPr lang="en-US" sz="2745" dirty="0" err="1">
                <a:solidFill>
                  <a:srgbClr val="000000"/>
                </a:solidFill>
                <a:highlight>
                  <a:srgbClr val="FFFFFF"/>
                </a:highlight>
                <a:latin typeface="Consolas" charset="0"/>
              </a:rPr>
              <a:t>AddStoreAsync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 store)</a:t>
            </a:r>
          </a:p>
          <a:p>
            <a:r>
              <a:rPr lang="en-US" sz="2745" dirty="0">
                <a:solidFill>
                  <a:srgbClr val="000000"/>
                </a:solidFill>
                <a:highlight>
                  <a:srgbClr val="FFFFFF"/>
                </a:highlight>
                <a:latin typeface="Consolas" charset="0"/>
              </a:rPr>
              <a:t>{</a:t>
            </a:r>
            <a:endParaRPr lang="fr-FR" sz="2745" dirty="0">
              <a:solidFill>
                <a:srgbClr val="000000"/>
              </a:solidFill>
              <a:highlight>
                <a:srgbClr val="FFFFFF"/>
              </a:highlight>
              <a:latin typeface="Consolas" charset="0"/>
            </a:endParaRP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table.InsertAsync</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MobileService.SyncContext.PushAsync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a:solidFill>
                  <a:srgbClr val="0000FF"/>
                </a:solidFill>
                <a:highlight>
                  <a:srgbClr val="FFFFFF"/>
                </a:highlight>
                <a:latin typeface="Consolas" charset="0"/>
              </a:rPr>
              <a:t>return</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a:t>
            </a:r>
            <a:endParaRPr lang="en-US" sz="2745" dirty="0"/>
          </a:p>
        </p:txBody>
      </p:sp>
    </p:spTree>
    <p:extLst>
      <p:ext uri="{BB962C8B-B14F-4D97-AF65-F5344CB8AC3E}">
        <p14:creationId xmlns:p14="http://schemas.microsoft.com/office/powerpoint/2010/main" val="805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751" y="2183563"/>
            <a:ext cx="9860672" cy="2060445"/>
          </a:xfrm>
        </p:spPr>
        <p:txBody>
          <a:bodyPr/>
          <a:lstStyle/>
          <a:p>
            <a:pPr algn="ctr"/>
            <a:r>
              <a:rPr lang="en-US" sz="7200" dirty="0" err="1">
                <a:solidFill>
                  <a:srgbClr val="06AED0"/>
                </a:solidFill>
              </a:rPr>
              <a:t>Vamos</a:t>
            </a:r>
            <a:r>
              <a:rPr lang="en-US" sz="7200" dirty="0">
                <a:solidFill>
                  <a:srgbClr val="06AED0"/>
                </a:solidFill>
              </a:rPr>
              <a:t> a </a:t>
            </a:r>
            <a:r>
              <a:rPr lang="en-US" sz="7200" dirty="0" err="1">
                <a:solidFill>
                  <a:srgbClr val="06AED0"/>
                </a:solidFill>
              </a:rPr>
              <a:t>añadir</a:t>
            </a:r>
            <a:r>
              <a:rPr lang="en-US" sz="7200" dirty="0">
                <a:solidFill>
                  <a:srgbClr val="06AED0"/>
                </a:solidFill>
              </a:rPr>
              <a:t> un backend!</a:t>
            </a:r>
          </a:p>
        </p:txBody>
      </p:sp>
    </p:spTree>
    <p:extLst>
      <p:ext uri="{BB962C8B-B14F-4D97-AF65-F5344CB8AC3E}">
        <p14:creationId xmlns:p14="http://schemas.microsoft.com/office/powerpoint/2010/main" val="6213208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10711596" cy="2799232"/>
          </a:xfrm>
        </p:spPr>
        <p:txBody>
          <a:bodyPr/>
          <a:lstStyle/>
          <a:p>
            <a:r>
              <a:rPr lang="en-US" dirty="0" err="1"/>
              <a:t>Creando</a:t>
            </a:r>
            <a:r>
              <a:rPr lang="en-US" dirty="0"/>
              <a:t> y </a:t>
            </a:r>
            <a:r>
              <a:rPr lang="en-US" dirty="0" err="1"/>
              <a:t>añadiendo</a:t>
            </a:r>
            <a:r>
              <a:rPr lang="en-US" dirty="0"/>
              <a:t> backend</a:t>
            </a:r>
            <a:br>
              <a:rPr lang="en-US" dirty="0"/>
            </a:br>
            <a:r>
              <a:rPr lang="en-US" sz="7200" b="1" dirty="0"/>
              <a:t>Demo</a:t>
            </a:r>
            <a:endParaRPr lang="en-US" b="1" dirty="0"/>
          </a:p>
        </p:txBody>
      </p:sp>
    </p:spTree>
    <p:extLst>
      <p:ext uri="{BB962C8B-B14F-4D97-AF65-F5344CB8AC3E}">
        <p14:creationId xmlns:p14="http://schemas.microsoft.com/office/powerpoint/2010/main" val="866970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latin typeface="Exo"/>
              </a:rPr>
              <a:t>MOBILE </a:t>
            </a:r>
            <a:r>
              <a:rPr lang="en-US" dirty="0">
                <a:solidFill>
                  <a:schemeClr val="accent2"/>
                </a:solidFill>
                <a:latin typeface="Exo"/>
              </a:rPr>
              <a:t>+ SERVER</a:t>
            </a:r>
          </a:p>
        </p:txBody>
      </p:sp>
    </p:spTree>
    <p:extLst>
      <p:ext uri="{BB962C8B-B14F-4D97-AF65-F5344CB8AC3E}">
        <p14:creationId xmlns:p14="http://schemas.microsoft.com/office/powerpoint/2010/main" val="16978582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err="1"/>
              <a:t>Autenticación</a:t>
            </a:r>
            <a:endParaRPr lang="en-US" dirty="0"/>
          </a:p>
        </p:txBody>
      </p:sp>
    </p:spTree>
    <p:extLst>
      <p:ext uri="{BB962C8B-B14F-4D97-AF65-F5344CB8AC3E}">
        <p14:creationId xmlns:p14="http://schemas.microsoft.com/office/powerpoint/2010/main" val="21067717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chemeClr val="tx1"/>
                </a:solidFill>
                <a:latin typeface="Exo"/>
              </a:rPr>
              <a:t>AUTENTICACIÓN EN </a:t>
            </a:r>
            <a:r>
              <a:rPr lang="en-US" sz="4400" b="1" dirty="0">
                <a:solidFill>
                  <a:srgbClr val="00BCF2"/>
                </a:solidFill>
                <a:latin typeface="Exo"/>
              </a:rPr>
              <a:t>AZURE</a:t>
            </a:r>
            <a:endParaRPr lang="en-US" sz="4400" dirty="0">
              <a:solidFill>
                <a:srgbClr val="00BCF2"/>
              </a:solidFill>
              <a:latin typeface="Exo"/>
            </a:endParaRPr>
          </a:p>
        </p:txBody>
      </p:sp>
      <p:sp>
        <p:nvSpPr>
          <p:cNvPr id="12" name="Text Placeholder 2"/>
          <p:cNvSpPr txBox="1">
            <a:spLocks/>
          </p:cNvSpPr>
          <p:nvPr/>
        </p:nvSpPr>
        <p:spPr>
          <a:xfrm>
            <a:off x="500743" y="1189495"/>
            <a:ext cx="11424338" cy="36806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Azure </a:t>
            </a:r>
            <a:r>
              <a:rPr lang="en-US" dirty="0" err="1"/>
              <a:t>utiliza</a:t>
            </a:r>
            <a:r>
              <a:rPr lang="en-US" dirty="0"/>
              <a:t> OAuth para </a:t>
            </a:r>
            <a:r>
              <a:rPr lang="en-US" dirty="0" err="1"/>
              <a:t>identificar</a:t>
            </a:r>
            <a:r>
              <a:rPr lang="en-US" dirty="0"/>
              <a:t> </a:t>
            </a:r>
            <a:r>
              <a:rPr lang="en-US" dirty="0" err="1"/>
              <a:t>usuarios</a:t>
            </a:r>
            <a:r>
              <a:rPr lang="en-US" dirty="0"/>
              <a:t> </a:t>
            </a:r>
            <a:r>
              <a:rPr lang="en-US" dirty="0" err="1"/>
              <a:t>móviles</a:t>
            </a:r>
            <a:r>
              <a:rPr lang="en-US" dirty="0"/>
              <a:t>. </a:t>
            </a:r>
            <a:r>
              <a:rPr lang="en-US" dirty="0" err="1"/>
              <a:t>Oauth</a:t>
            </a:r>
            <a:r>
              <a:rPr lang="en-US" dirty="0"/>
              <a:t> define </a:t>
            </a:r>
            <a:r>
              <a:rPr lang="en-US" dirty="0" err="1"/>
              <a:t>como</a:t>
            </a:r>
            <a:r>
              <a:rPr lang="en-US" dirty="0"/>
              <a:t> </a:t>
            </a:r>
            <a:r>
              <a:rPr lang="en-US" dirty="0" err="1"/>
              <a:t>interactuán</a:t>
            </a:r>
            <a:r>
              <a:rPr lang="en-US" dirty="0"/>
              <a:t> entre </a:t>
            </a:r>
            <a:r>
              <a:rPr lang="en-US" dirty="0" err="1"/>
              <a:t>sí</a:t>
            </a:r>
            <a:r>
              <a:rPr lang="en-US" dirty="0"/>
              <a:t> </a:t>
            </a:r>
            <a:r>
              <a:rPr lang="en-US" dirty="0" err="1"/>
              <a:t>tres</a:t>
            </a:r>
            <a:r>
              <a:rPr lang="en-US" dirty="0"/>
              <a:t> </a:t>
            </a:r>
            <a:r>
              <a:rPr lang="en-US" dirty="0" err="1"/>
              <a:t>participantes</a:t>
            </a:r>
            <a:r>
              <a:rPr lang="en-US" dirty="0"/>
              <a:t> para </a:t>
            </a:r>
            <a:r>
              <a:rPr lang="en-US" dirty="0" err="1"/>
              <a:t>llevar</a:t>
            </a:r>
            <a:r>
              <a:rPr lang="en-US" dirty="0"/>
              <a:t> a </a:t>
            </a:r>
            <a:r>
              <a:rPr lang="en-US" dirty="0" err="1"/>
              <a:t>cabo</a:t>
            </a:r>
            <a:r>
              <a:rPr lang="en-US" dirty="0"/>
              <a:t> el </a:t>
            </a:r>
            <a:r>
              <a:rPr lang="en-US" dirty="0" err="1"/>
              <a:t>proceso</a:t>
            </a:r>
            <a:r>
              <a:rPr lang="en-US" dirty="0"/>
              <a:t> de </a:t>
            </a:r>
            <a:r>
              <a:rPr lang="en-US" dirty="0" err="1"/>
              <a:t>autenticación</a:t>
            </a:r>
            <a:r>
              <a:rPr lang="en-US" dirty="0"/>
              <a:t>:</a:t>
            </a:r>
          </a:p>
          <a:p>
            <a:r>
              <a:rPr lang="en-US" dirty="0" err="1"/>
              <a:t>Cliente</a:t>
            </a:r>
            <a:r>
              <a:rPr lang="en-US" dirty="0"/>
              <a:t> (App Xamarin)</a:t>
            </a:r>
          </a:p>
          <a:p>
            <a:r>
              <a:rPr lang="en-US" dirty="0"/>
              <a:t>Azure</a:t>
            </a:r>
          </a:p>
          <a:p>
            <a:r>
              <a:rPr lang="en-US" dirty="0" err="1"/>
              <a:t>Proveedor</a:t>
            </a:r>
            <a:r>
              <a:rPr lang="en-US" dirty="0"/>
              <a:t> de </a:t>
            </a:r>
            <a:r>
              <a:rPr lang="en-US" dirty="0" err="1"/>
              <a:t>identidad</a:t>
            </a:r>
            <a:r>
              <a:rPr lang="en-US" dirty="0"/>
              <a:t> (</a:t>
            </a:r>
            <a:r>
              <a:rPr lang="en-US" dirty="0" err="1"/>
              <a:t>Idp</a:t>
            </a:r>
            <a:r>
              <a:rPr lang="en-US" dirty="0"/>
              <a:t>)</a:t>
            </a:r>
          </a:p>
          <a:p>
            <a:pPr marL="0" indent="0">
              <a:buNone/>
            </a:pPr>
            <a:endParaRPr lang="en-US" dirty="0"/>
          </a:p>
        </p:txBody>
      </p:sp>
    </p:spTree>
    <p:extLst>
      <p:ext uri="{BB962C8B-B14F-4D97-AF65-F5344CB8AC3E}">
        <p14:creationId xmlns:p14="http://schemas.microsoft.com/office/powerpoint/2010/main" val="17626094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chemeClr val="tx1"/>
                </a:solidFill>
                <a:latin typeface="Exo"/>
              </a:rPr>
              <a:t>PROVEEDORES DE IDENTIDAD </a:t>
            </a:r>
            <a:r>
              <a:rPr lang="en-US" sz="4400" b="1" dirty="0">
                <a:solidFill>
                  <a:srgbClr val="00BCF2"/>
                </a:solidFill>
                <a:latin typeface="Exo"/>
              </a:rPr>
              <a:t>DE TERCEROS</a:t>
            </a:r>
            <a:endParaRPr lang="en-US" sz="4400" dirty="0">
              <a:solidFill>
                <a:srgbClr val="00BCF2"/>
              </a:solidFill>
              <a:latin typeface="Exo"/>
            </a:endParaRPr>
          </a:p>
        </p:txBody>
      </p:sp>
      <p:sp>
        <p:nvSpPr>
          <p:cNvPr id="12" name="Text Placeholder 2"/>
          <p:cNvSpPr txBox="1">
            <a:spLocks/>
          </p:cNvSpPr>
          <p:nvPr/>
        </p:nvSpPr>
        <p:spPr>
          <a:xfrm>
            <a:off x="500743" y="1189495"/>
            <a:ext cx="11424338" cy="13151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Azure </a:t>
            </a:r>
            <a:r>
              <a:rPr lang="en-US" dirty="0" err="1"/>
              <a:t>soporta</a:t>
            </a:r>
            <a:r>
              <a:rPr lang="en-US" dirty="0"/>
              <a:t> la </a:t>
            </a:r>
            <a:r>
              <a:rPr lang="en-US" dirty="0" err="1"/>
              <a:t>autenticación</a:t>
            </a:r>
            <a:r>
              <a:rPr lang="en-US" dirty="0"/>
              <a:t> </a:t>
            </a:r>
            <a:r>
              <a:rPr lang="en-US" dirty="0" err="1"/>
              <a:t>utilizando</a:t>
            </a:r>
            <a:r>
              <a:rPr lang="en-US" dirty="0"/>
              <a:t> </a:t>
            </a:r>
            <a:r>
              <a:rPr lang="en-US" dirty="0" err="1"/>
              <a:t>diferentes</a:t>
            </a:r>
            <a:r>
              <a:rPr lang="en-US" dirty="0"/>
              <a:t> </a:t>
            </a:r>
            <a:r>
              <a:rPr lang="en-US" dirty="0" err="1"/>
              <a:t>proveedores</a:t>
            </a:r>
            <a:r>
              <a:rPr lang="en-US" dirty="0"/>
              <a:t> de </a:t>
            </a:r>
            <a:r>
              <a:rPr lang="en-US" dirty="0" err="1"/>
              <a:t>identidad</a:t>
            </a:r>
            <a:r>
              <a:rPr lang="en-US" dirty="0"/>
              <a:t> de </a:t>
            </a:r>
            <a:r>
              <a:rPr lang="en-US" dirty="0" err="1"/>
              <a:t>terceros</a:t>
            </a:r>
            <a:r>
              <a:rPr lang="en-US" dirty="0"/>
              <a:t>. </a:t>
            </a:r>
          </a:p>
          <a:p>
            <a:pPr marL="0" indent="0">
              <a:buNone/>
            </a:pPr>
            <a:endParaRPr lang="en-US" dirty="0"/>
          </a:p>
        </p:txBody>
      </p:sp>
      <p:pic>
        <p:nvPicPr>
          <p:cNvPr id="3" name="Imagen 2"/>
          <p:cNvPicPr>
            <a:picLocks noChangeAspect="1"/>
          </p:cNvPicPr>
          <p:nvPr/>
        </p:nvPicPr>
        <p:blipFill>
          <a:blip r:embed="rId3"/>
          <a:stretch>
            <a:fillRect/>
          </a:stretch>
        </p:blipFill>
        <p:spPr>
          <a:xfrm>
            <a:off x="1333996" y="2740563"/>
            <a:ext cx="9526329" cy="2172003"/>
          </a:xfrm>
          <a:prstGeom prst="rect">
            <a:avLst/>
          </a:prstGeom>
        </p:spPr>
      </p:pic>
    </p:spTree>
    <p:extLst>
      <p:ext uri="{BB962C8B-B14F-4D97-AF65-F5344CB8AC3E}">
        <p14:creationId xmlns:p14="http://schemas.microsoft.com/office/powerpoint/2010/main" val="26491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chemeClr val="tx1"/>
                </a:solidFill>
                <a:latin typeface="Exo"/>
              </a:rPr>
              <a:t>PROVEEDORES DE </a:t>
            </a:r>
            <a:r>
              <a:rPr lang="en-US" sz="4400" b="1" dirty="0">
                <a:solidFill>
                  <a:srgbClr val="00BCF2"/>
                </a:solidFill>
                <a:latin typeface="Exo"/>
              </a:rPr>
              <a:t>IDENTIDAD</a:t>
            </a:r>
            <a:endParaRPr lang="en-US" sz="4400" dirty="0">
              <a:solidFill>
                <a:srgbClr val="00BCF2"/>
              </a:solidFill>
              <a:latin typeface="Exo"/>
            </a:endParaRPr>
          </a:p>
        </p:txBody>
      </p:sp>
      <p:sp>
        <p:nvSpPr>
          <p:cNvPr id="12" name="Text Placeholder 2"/>
          <p:cNvSpPr txBox="1">
            <a:spLocks/>
          </p:cNvSpPr>
          <p:nvPr/>
        </p:nvSpPr>
        <p:spPr>
          <a:xfrm>
            <a:off x="500743" y="1189495"/>
            <a:ext cx="11424338" cy="41975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Azure </a:t>
            </a:r>
            <a:r>
              <a:rPr lang="en-US" dirty="0" err="1"/>
              <a:t>también</a:t>
            </a:r>
            <a:r>
              <a:rPr lang="en-US" dirty="0"/>
              <a:t> </a:t>
            </a:r>
            <a:r>
              <a:rPr lang="en-US" dirty="0" err="1"/>
              <a:t>soporta</a:t>
            </a:r>
            <a:r>
              <a:rPr lang="en-US" dirty="0"/>
              <a:t> </a:t>
            </a:r>
            <a:r>
              <a:rPr lang="en-US" dirty="0" err="1"/>
              <a:t>utilizar</a:t>
            </a:r>
            <a:r>
              <a:rPr lang="en-US" dirty="0"/>
              <a:t> Azure Active Directory.</a:t>
            </a:r>
          </a:p>
          <a:p>
            <a:pPr marL="0" indent="0">
              <a:buNone/>
            </a:pPr>
            <a:r>
              <a:rPr lang="en-US" dirty="0" err="1"/>
              <a:t>Podemos</a:t>
            </a:r>
            <a:r>
              <a:rPr lang="en-US" dirty="0"/>
              <a:t> </a:t>
            </a:r>
            <a:r>
              <a:rPr lang="en-US" dirty="0" err="1"/>
              <a:t>utilizar</a:t>
            </a:r>
            <a:r>
              <a:rPr lang="en-US" dirty="0"/>
              <a:t> </a:t>
            </a:r>
            <a:r>
              <a:rPr lang="en-US" dirty="0" err="1"/>
              <a:t>esta</a:t>
            </a:r>
            <a:r>
              <a:rPr lang="en-US" dirty="0"/>
              <a:t> </a:t>
            </a:r>
            <a:r>
              <a:rPr lang="en-US" dirty="0" err="1"/>
              <a:t>opción</a:t>
            </a:r>
            <a:r>
              <a:rPr lang="en-US" dirty="0"/>
              <a:t> para </a:t>
            </a:r>
            <a:r>
              <a:rPr lang="en-US" dirty="0" err="1"/>
              <a:t>realizar</a:t>
            </a:r>
            <a:r>
              <a:rPr lang="en-US" dirty="0"/>
              <a:t> </a:t>
            </a:r>
            <a:r>
              <a:rPr lang="en-US" dirty="0" err="1"/>
              <a:t>autenticación</a:t>
            </a:r>
            <a:r>
              <a:rPr lang="en-US" dirty="0"/>
              <a:t> </a:t>
            </a:r>
            <a:r>
              <a:rPr lang="en-US" dirty="0" err="1"/>
              <a:t>empresarial</a:t>
            </a:r>
            <a:r>
              <a:rPr lang="en-US" dirty="0"/>
              <a:t>.</a:t>
            </a:r>
          </a:p>
          <a:p>
            <a:pPr marL="0" indent="0">
              <a:buNone/>
            </a:pPr>
            <a:endParaRPr lang="en-US" dirty="0"/>
          </a:p>
          <a:p>
            <a:pPr marL="0" indent="0">
              <a:buNone/>
            </a:pPr>
            <a:r>
              <a:rPr lang="en-US" dirty="0" err="1"/>
              <a:t>También</a:t>
            </a:r>
            <a:r>
              <a:rPr lang="en-US" dirty="0"/>
              <a:t> </a:t>
            </a:r>
            <a:r>
              <a:rPr lang="en-US" dirty="0" err="1"/>
              <a:t>es</a:t>
            </a:r>
            <a:r>
              <a:rPr lang="en-US" dirty="0"/>
              <a:t> </a:t>
            </a:r>
            <a:r>
              <a:rPr lang="en-US" dirty="0" err="1"/>
              <a:t>posible</a:t>
            </a:r>
            <a:r>
              <a:rPr lang="en-US" dirty="0"/>
              <a:t> </a:t>
            </a:r>
            <a:r>
              <a:rPr lang="en-US" dirty="0" err="1"/>
              <a:t>utilizar</a:t>
            </a:r>
            <a:r>
              <a:rPr lang="en-US" dirty="0"/>
              <a:t> Azure Active Directory B2C que </a:t>
            </a:r>
            <a:r>
              <a:rPr lang="en-US" dirty="0" err="1"/>
              <a:t>permite</a:t>
            </a:r>
            <a:r>
              <a:rPr lang="en-US" dirty="0"/>
              <a:t> </a:t>
            </a:r>
            <a:r>
              <a:rPr lang="en-US" dirty="0" err="1"/>
              <a:t>utilizar</a:t>
            </a:r>
            <a:r>
              <a:rPr lang="en-US" dirty="0"/>
              <a:t> </a:t>
            </a:r>
            <a:r>
              <a:rPr lang="en-US" dirty="0" err="1"/>
              <a:t>usuario</a:t>
            </a:r>
            <a:r>
              <a:rPr lang="en-US" dirty="0"/>
              <a:t>/</a:t>
            </a:r>
            <a:r>
              <a:rPr lang="en-US" dirty="0" err="1"/>
              <a:t>contraseña</a:t>
            </a:r>
            <a:r>
              <a:rPr lang="en-US" dirty="0"/>
              <a:t> </a:t>
            </a:r>
            <a:r>
              <a:rPr lang="en-US" dirty="0" err="1"/>
              <a:t>en</a:t>
            </a:r>
            <a:r>
              <a:rPr lang="en-US" dirty="0"/>
              <a:t> un </a:t>
            </a:r>
            <a:r>
              <a:rPr lang="en-US" dirty="0" err="1"/>
              <a:t>almacenamiento</a:t>
            </a:r>
            <a:r>
              <a:rPr lang="en-US" dirty="0"/>
              <a:t> Azure.</a:t>
            </a:r>
          </a:p>
        </p:txBody>
      </p:sp>
    </p:spTree>
    <p:extLst>
      <p:ext uri="{BB962C8B-B14F-4D97-AF65-F5344CB8AC3E}">
        <p14:creationId xmlns:p14="http://schemas.microsoft.com/office/powerpoint/2010/main" val="12568917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chemeClr val="tx1"/>
                </a:solidFill>
                <a:latin typeface="Exo"/>
              </a:rPr>
              <a:t>PROVEEDORES DE </a:t>
            </a:r>
            <a:r>
              <a:rPr lang="en-US" sz="4400" b="1" dirty="0">
                <a:solidFill>
                  <a:srgbClr val="00BCF2"/>
                </a:solidFill>
                <a:latin typeface="Exo"/>
              </a:rPr>
              <a:t>IDENTIDAD</a:t>
            </a:r>
            <a:endParaRPr lang="en-US" sz="4400" dirty="0">
              <a:solidFill>
                <a:srgbClr val="00BCF2"/>
              </a:solidFill>
              <a:latin typeface="Exo"/>
            </a:endParaRPr>
          </a:p>
        </p:txBody>
      </p:sp>
      <p:sp>
        <p:nvSpPr>
          <p:cNvPr id="12" name="Text Placeholder 2"/>
          <p:cNvSpPr txBox="1">
            <a:spLocks/>
          </p:cNvSpPr>
          <p:nvPr/>
        </p:nvSpPr>
        <p:spPr>
          <a:xfrm>
            <a:off x="500743" y="1189495"/>
            <a:ext cx="11424338" cy="16332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t>También</a:t>
            </a:r>
            <a:r>
              <a:rPr lang="en-US" dirty="0"/>
              <a:t> se </a:t>
            </a:r>
            <a:r>
              <a:rPr lang="en-US" dirty="0" err="1"/>
              <a:t>puede</a:t>
            </a:r>
            <a:r>
              <a:rPr lang="en-US" dirty="0"/>
              <a:t> </a:t>
            </a:r>
            <a:r>
              <a:rPr lang="en-US" dirty="0" err="1"/>
              <a:t>realizar</a:t>
            </a:r>
            <a:r>
              <a:rPr lang="en-US" dirty="0"/>
              <a:t> la </a:t>
            </a:r>
            <a:r>
              <a:rPr lang="en-US" dirty="0" err="1"/>
              <a:t>integración</a:t>
            </a:r>
            <a:r>
              <a:rPr lang="en-US" dirty="0"/>
              <a:t> con </a:t>
            </a:r>
            <a:r>
              <a:rPr lang="en-US" dirty="0" err="1"/>
              <a:t>proveedores</a:t>
            </a:r>
            <a:r>
              <a:rPr lang="en-US" dirty="0"/>
              <a:t> de </a:t>
            </a:r>
            <a:r>
              <a:rPr lang="en-US" dirty="0" err="1"/>
              <a:t>identidad</a:t>
            </a:r>
            <a:r>
              <a:rPr lang="en-US" dirty="0"/>
              <a:t> </a:t>
            </a:r>
            <a:r>
              <a:rPr lang="en-US" dirty="0" err="1"/>
              <a:t>personalizdos</a:t>
            </a:r>
            <a:r>
              <a:rPr lang="en-US" dirty="0"/>
              <a:t>. </a:t>
            </a:r>
          </a:p>
          <a:p>
            <a:pPr marL="0" indent="0">
              <a:buNone/>
            </a:pPr>
            <a:endParaRPr lang="en-US" dirty="0"/>
          </a:p>
        </p:txBody>
      </p:sp>
      <p:pic>
        <p:nvPicPr>
          <p:cNvPr id="3" name="Imagen 2"/>
          <p:cNvPicPr>
            <a:picLocks noChangeAspect="1"/>
          </p:cNvPicPr>
          <p:nvPr/>
        </p:nvPicPr>
        <p:blipFill>
          <a:blip r:embed="rId3"/>
          <a:stretch>
            <a:fillRect/>
          </a:stretch>
        </p:blipFill>
        <p:spPr>
          <a:xfrm>
            <a:off x="4382421" y="2822713"/>
            <a:ext cx="3429479" cy="2715004"/>
          </a:xfrm>
          <a:prstGeom prst="rect">
            <a:avLst/>
          </a:prstGeom>
        </p:spPr>
      </p:pic>
    </p:spTree>
    <p:extLst>
      <p:ext uri="{BB962C8B-B14F-4D97-AF65-F5344CB8AC3E}">
        <p14:creationId xmlns:p14="http://schemas.microsoft.com/office/powerpoint/2010/main" val="6378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Apps </a:t>
            </a:r>
            <a:r>
              <a:rPr lang="en-US" dirty="0" err="1"/>
              <a:t>conectadas</a:t>
            </a:r>
            <a:r>
              <a:rPr lang="en-US" dirty="0"/>
              <a:t> con </a:t>
            </a:r>
            <a:br>
              <a:rPr lang="en-US" dirty="0"/>
            </a:br>
            <a:r>
              <a:rPr lang="en-US" dirty="0"/>
              <a:t>Azure Mobile Apps</a:t>
            </a:r>
          </a:p>
        </p:txBody>
      </p:sp>
      <p:sp>
        <p:nvSpPr>
          <p:cNvPr id="7" name="Text Placeholder 1"/>
          <p:cNvSpPr>
            <a:spLocks noGrp="1"/>
          </p:cNvSpPr>
          <p:nvPr>
            <p:ph type="body" sz="quarter" idx="12"/>
          </p:nvPr>
        </p:nvSpPr>
        <p:spPr>
          <a:xfrm>
            <a:off x="271104" y="5670380"/>
            <a:ext cx="8962384" cy="884990"/>
          </a:xfrm>
        </p:spPr>
        <p:txBody>
          <a:bodyPr/>
          <a:lstStyle/>
          <a:p>
            <a:r>
              <a:rPr lang="en-US" dirty="0"/>
              <a:t>Javier Suárez Ruiz</a:t>
            </a:r>
          </a:p>
          <a:p>
            <a:r>
              <a:rPr lang="en-US" dirty="0"/>
              <a:t>@</a:t>
            </a:r>
            <a:r>
              <a:rPr lang="en-US" dirty="0" err="1"/>
              <a:t>jsuarezruiz</a:t>
            </a:r>
            <a:endParaRPr lang="en-US" dirty="0"/>
          </a:p>
          <a:p>
            <a:r>
              <a:rPr lang="en-US" dirty="0"/>
              <a:t>Microsoft MVP, Xamarin MVP</a:t>
            </a:r>
          </a:p>
        </p:txBody>
      </p:sp>
    </p:spTree>
    <p:extLst>
      <p:ext uri="{BB962C8B-B14F-4D97-AF65-F5344CB8AC3E}">
        <p14:creationId xmlns:p14="http://schemas.microsoft.com/office/powerpoint/2010/main" val="68587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chemeClr val="tx1"/>
                </a:solidFill>
                <a:latin typeface="Exo"/>
              </a:rPr>
              <a:t>EL FLUJO DE </a:t>
            </a:r>
            <a:r>
              <a:rPr lang="en-US" sz="4400" b="1" dirty="0">
                <a:solidFill>
                  <a:srgbClr val="00BCF2"/>
                </a:solidFill>
                <a:latin typeface="Exo"/>
              </a:rPr>
              <a:t>AUTENTICACIÓN</a:t>
            </a:r>
            <a:endParaRPr lang="en-US" sz="4400" dirty="0">
              <a:solidFill>
                <a:srgbClr val="00BCF2"/>
              </a:solidFill>
              <a:latin typeface="Exo"/>
            </a:endParaRPr>
          </a:p>
        </p:txBody>
      </p:sp>
      <p:sp>
        <p:nvSpPr>
          <p:cNvPr id="12" name="Text Placeholder 2"/>
          <p:cNvSpPr txBox="1">
            <a:spLocks/>
          </p:cNvSpPr>
          <p:nvPr/>
        </p:nvSpPr>
        <p:spPr>
          <a:xfrm>
            <a:off x="500743" y="1189494"/>
            <a:ext cx="11424338" cy="519142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3600" dirty="0"/>
              <a:t>El </a:t>
            </a:r>
            <a:r>
              <a:rPr lang="en-US" sz="3600" dirty="0" err="1"/>
              <a:t>cliente</a:t>
            </a:r>
            <a:r>
              <a:rPr lang="en-US" sz="3600" dirty="0"/>
              <a:t> </a:t>
            </a:r>
            <a:r>
              <a:rPr lang="en-US" sz="3600" dirty="0" err="1"/>
              <a:t>utiliza</a:t>
            </a:r>
            <a:r>
              <a:rPr lang="en-US" sz="3600" dirty="0"/>
              <a:t> un WebView para </a:t>
            </a:r>
            <a:r>
              <a:rPr lang="en-US" sz="3600" dirty="0" err="1"/>
              <a:t>mostrar</a:t>
            </a:r>
            <a:r>
              <a:rPr lang="en-US" sz="3600" dirty="0"/>
              <a:t> la </a:t>
            </a:r>
            <a:r>
              <a:rPr lang="en-US" sz="3600" dirty="0" err="1"/>
              <a:t>página</a:t>
            </a:r>
            <a:r>
              <a:rPr lang="en-US" sz="3600" dirty="0"/>
              <a:t> de Login</a:t>
            </a:r>
          </a:p>
          <a:p>
            <a:pPr marL="514350" indent="-514350">
              <a:buFont typeface="+mj-lt"/>
              <a:buAutoNum type="arabicPeriod"/>
            </a:pPr>
            <a:r>
              <a:rPr lang="en-US" sz="3600" dirty="0"/>
              <a:t>Azure </a:t>
            </a:r>
            <a:r>
              <a:rPr lang="en-US" sz="3600" dirty="0" err="1"/>
              <a:t>redirecciona</a:t>
            </a:r>
            <a:r>
              <a:rPr lang="en-US" sz="3600" dirty="0"/>
              <a:t> a la </a:t>
            </a:r>
            <a:r>
              <a:rPr lang="en-US" sz="3600" dirty="0" err="1"/>
              <a:t>página</a:t>
            </a:r>
            <a:r>
              <a:rPr lang="en-US" sz="3600" dirty="0"/>
              <a:t> de Login </a:t>
            </a:r>
            <a:r>
              <a:rPr lang="en-US" sz="3600" dirty="0" err="1"/>
              <a:t>correcta</a:t>
            </a:r>
            <a:r>
              <a:rPr lang="en-US" sz="3600" dirty="0"/>
              <a:t> para </a:t>
            </a:r>
            <a:r>
              <a:rPr lang="en-US" sz="3600" dirty="0" err="1"/>
              <a:t>cada</a:t>
            </a:r>
            <a:r>
              <a:rPr lang="en-US" sz="3600" dirty="0"/>
              <a:t> </a:t>
            </a:r>
            <a:r>
              <a:rPr lang="en-US" sz="3600" dirty="0" err="1"/>
              <a:t>IdP</a:t>
            </a:r>
            <a:r>
              <a:rPr lang="en-US" sz="3600" dirty="0"/>
              <a:t> (Twitter, Facebook, etc.)</a:t>
            </a:r>
          </a:p>
          <a:p>
            <a:pPr marL="514350" indent="-514350">
              <a:buFont typeface="+mj-lt"/>
              <a:buAutoNum type="arabicPeriod"/>
            </a:pPr>
            <a:r>
              <a:rPr lang="en-US" sz="3600" dirty="0"/>
              <a:t>El </a:t>
            </a:r>
            <a:r>
              <a:rPr lang="en-US" sz="3600" dirty="0" err="1"/>
              <a:t>usuario</a:t>
            </a:r>
            <a:r>
              <a:rPr lang="en-US" sz="3600" dirty="0"/>
              <a:t> se </a:t>
            </a:r>
            <a:r>
              <a:rPr lang="en-US" sz="3600" dirty="0" err="1"/>
              <a:t>autentica</a:t>
            </a:r>
            <a:r>
              <a:rPr lang="en-US" sz="3600" dirty="0"/>
              <a:t> con </a:t>
            </a:r>
            <a:r>
              <a:rPr lang="en-US" sz="3600" dirty="0" err="1"/>
              <a:t>sus</a:t>
            </a:r>
            <a:r>
              <a:rPr lang="en-US" sz="3600" dirty="0"/>
              <a:t> </a:t>
            </a:r>
            <a:r>
              <a:rPr lang="en-US" sz="3600" dirty="0" err="1"/>
              <a:t>credenciales</a:t>
            </a:r>
            <a:r>
              <a:rPr lang="en-US" sz="3600" dirty="0"/>
              <a:t> </a:t>
            </a:r>
            <a:r>
              <a:rPr lang="en-US" sz="3600" dirty="0" err="1"/>
              <a:t>en</a:t>
            </a:r>
            <a:r>
              <a:rPr lang="en-US" sz="3600" dirty="0"/>
              <a:t> el </a:t>
            </a:r>
            <a:r>
              <a:rPr lang="en-US" sz="3600" dirty="0" err="1"/>
              <a:t>IdP</a:t>
            </a:r>
            <a:r>
              <a:rPr lang="en-US" sz="3600" dirty="0"/>
              <a:t>.</a:t>
            </a:r>
          </a:p>
          <a:p>
            <a:pPr marL="514350" indent="-514350">
              <a:buFont typeface="+mj-lt"/>
              <a:buAutoNum type="arabicPeriod"/>
            </a:pPr>
            <a:r>
              <a:rPr lang="en-US" sz="3600" dirty="0"/>
              <a:t>El </a:t>
            </a:r>
            <a:r>
              <a:rPr lang="en-US" sz="3600" dirty="0" err="1"/>
              <a:t>IdP</a:t>
            </a:r>
            <a:r>
              <a:rPr lang="en-US" sz="3600" dirty="0"/>
              <a:t> </a:t>
            </a:r>
            <a:r>
              <a:rPr lang="en-US" sz="3600" dirty="0" err="1"/>
              <a:t>redirecciona</a:t>
            </a:r>
            <a:r>
              <a:rPr lang="en-US" sz="3600" dirty="0"/>
              <a:t> con un Token.</a:t>
            </a:r>
          </a:p>
          <a:p>
            <a:pPr marL="514350" indent="-514350">
              <a:buFont typeface="+mj-lt"/>
              <a:buAutoNum type="arabicPeriod"/>
            </a:pPr>
            <a:r>
              <a:rPr lang="en-US" sz="3600" dirty="0"/>
              <a:t>Se </a:t>
            </a:r>
            <a:r>
              <a:rPr lang="en-US" sz="3600" dirty="0" err="1"/>
              <a:t>valida</a:t>
            </a:r>
            <a:r>
              <a:rPr lang="en-US" sz="3600" dirty="0"/>
              <a:t> el Token  con Azure y </a:t>
            </a:r>
            <a:r>
              <a:rPr lang="en-US" sz="3600" dirty="0" err="1"/>
              <a:t>finalmente</a:t>
            </a:r>
            <a:r>
              <a:rPr lang="en-US" sz="3600" dirty="0"/>
              <a:t> </a:t>
            </a:r>
            <a:r>
              <a:rPr lang="en-US" sz="3600" dirty="0" err="1"/>
              <a:t>llega</a:t>
            </a:r>
            <a:r>
              <a:rPr lang="en-US" sz="3600" dirty="0"/>
              <a:t> al </a:t>
            </a:r>
            <a:r>
              <a:rPr lang="en-US" sz="3600" dirty="0" err="1"/>
              <a:t>cliente</a:t>
            </a:r>
            <a:r>
              <a:rPr lang="en-US" sz="3600" dirty="0"/>
              <a:t>.</a:t>
            </a:r>
          </a:p>
          <a:p>
            <a:pPr marL="0" indent="0">
              <a:buNone/>
            </a:pPr>
            <a:endParaRPr lang="en-US" dirty="0"/>
          </a:p>
        </p:txBody>
      </p:sp>
    </p:spTree>
    <p:extLst>
      <p:ext uri="{BB962C8B-B14F-4D97-AF65-F5344CB8AC3E}">
        <p14:creationId xmlns:p14="http://schemas.microsoft.com/office/powerpoint/2010/main" val="21746750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10711596" cy="2799232"/>
          </a:xfrm>
        </p:spPr>
        <p:txBody>
          <a:bodyPr/>
          <a:lstStyle/>
          <a:p>
            <a:r>
              <a:rPr lang="en-US" dirty="0" err="1"/>
              <a:t>Añadiendo</a:t>
            </a:r>
            <a:r>
              <a:rPr lang="en-US" dirty="0"/>
              <a:t> </a:t>
            </a:r>
            <a:r>
              <a:rPr lang="en-US" dirty="0" err="1"/>
              <a:t>autenticación</a:t>
            </a:r>
            <a:r>
              <a:rPr lang="en-US" dirty="0"/>
              <a:t> </a:t>
            </a:r>
            <a:r>
              <a:rPr lang="en-US" dirty="0" err="1"/>
              <a:t>en</a:t>
            </a:r>
            <a:r>
              <a:rPr lang="en-US" dirty="0"/>
              <a:t> </a:t>
            </a:r>
            <a:r>
              <a:rPr lang="en-US" dirty="0" err="1"/>
              <a:t>nuestras</a:t>
            </a:r>
            <a:r>
              <a:rPr lang="en-US" dirty="0"/>
              <a:t> Apps</a:t>
            </a:r>
            <a:br>
              <a:rPr lang="en-US" dirty="0"/>
            </a:br>
            <a:r>
              <a:rPr lang="en-US" sz="7200" b="1" dirty="0"/>
              <a:t>Demo</a:t>
            </a:r>
            <a:endParaRPr lang="en-US" b="1" dirty="0"/>
          </a:p>
        </p:txBody>
      </p:sp>
    </p:spTree>
    <p:extLst>
      <p:ext uri="{BB962C8B-B14F-4D97-AF65-F5344CB8AC3E}">
        <p14:creationId xmlns:p14="http://schemas.microsoft.com/office/powerpoint/2010/main" val="20566651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err="1"/>
              <a:t>Notificaciones</a:t>
            </a:r>
            <a:r>
              <a:rPr lang="en-US" dirty="0"/>
              <a:t> Push</a:t>
            </a:r>
          </a:p>
        </p:txBody>
      </p:sp>
    </p:spTree>
    <p:extLst>
      <p:ext uri="{BB962C8B-B14F-4D97-AF65-F5344CB8AC3E}">
        <p14:creationId xmlns:p14="http://schemas.microsoft.com/office/powerpoint/2010/main" val="14741996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694703" y="426915"/>
            <a:ext cx="10802595" cy="665285"/>
          </a:xfrm>
        </p:spPr>
        <p:txBody>
          <a:bodyPr>
            <a:normAutofit fontScale="90000"/>
          </a:bodyPr>
          <a:lstStyle/>
          <a:p>
            <a:r>
              <a:rPr lang="en-US" dirty="0"/>
              <a:t>NOTIFICACIONES </a:t>
            </a:r>
            <a:r>
              <a:rPr lang="en-US" dirty="0">
                <a:solidFill>
                  <a:schemeClr val="accent2"/>
                </a:solidFill>
              </a:rPr>
              <a:t>PUSH</a:t>
            </a:r>
          </a:p>
        </p:txBody>
      </p:sp>
      <p:sp>
        <p:nvSpPr>
          <p:cNvPr id="5" name="Rectangle 2"/>
          <p:cNvSpPr/>
          <p:nvPr/>
        </p:nvSpPr>
        <p:spPr>
          <a:xfrm>
            <a:off x="694704" y="1528885"/>
            <a:ext cx="6565805" cy="4401205"/>
          </a:xfrm>
          <a:prstGeom prst="rect">
            <a:avLst/>
          </a:prstGeom>
        </p:spPr>
        <p:txBody>
          <a:bodyPr wrap="square">
            <a:spAutoFit/>
          </a:bodyPr>
          <a:lstStyle/>
          <a:p>
            <a:pPr marL="342900" indent="-342900" algn="just">
              <a:buFont typeface="Arial" panose="020B0604020202020204" pitchFamily="34" charset="0"/>
              <a:buChar char="•"/>
            </a:pPr>
            <a:r>
              <a:rPr lang="en-US" sz="2800" dirty="0"/>
              <a:t>Las </a:t>
            </a:r>
            <a:r>
              <a:rPr lang="en-US" sz="2800" dirty="0" err="1"/>
              <a:t>notificaciones</a:t>
            </a:r>
            <a:r>
              <a:rPr lang="en-US" sz="2800" dirty="0"/>
              <a:t> Push </a:t>
            </a:r>
            <a:r>
              <a:rPr lang="en-US" sz="2800" dirty="0" err="1"/>
              <a:t>nos</a:t>
            </a:r>
            <a:r>
              <a:rPr lang="en-US" sz="2800" dirty="0"/>
              <a:t> </a:t>
            </a:r>
            <a:r>
              <a:rPr lang="en-US" sz="2800" dirty="0" err="1"/>
              <a:t>ofrecen</a:t>
            </a:r>
            <a:r>
              <a:rPr lang="en-US" sz="2800" dirty="0"/>
              <a:t> </a:t>
            </a:r>
            <a:r>
              <a:rPr lang="en-US" sz="2800" dirty="0" err="1"/>
              <a:t>una</a:t>
            </a:r>
            <a:r>
              <a:rPr lang="en-US" sz="2800" dirty="0"/>
              <a:t> </a:t>
            </a:r>
            <a:r>
              <a:rPr lang="en-US" sz="2800" dirty="0" err="1"/>
              <a:t>vía</a:t>
            </a:r>
            <a:r>
              <a:rPr lang="en-US" sz="2800" dirty="0"/>
              <a:t> de </a:t>
            </a:r>
            <a:r>
              <a:rPr lang="en-US" sz="2800" dirty="0" err="1"/>
              <a:t>comunicación</a:t>
            </a:r>
            <a:r>
              <a:rPr lang="en-US" sz="2800" dirty="0"/>
              <a:t> </a:t>
            </a:r>
            <a:r>
              <a:rPr lang="en-US" sz="2800" dirty="0" err="1"/>
              <a:t>directa</a:t>
            </a:r>
            <a:r>
              <a:rPr lang="en-US" sz="2800" dirty="0"/>
              <a:t> con </a:t>
            </a:r>
            <a:r>
              <a:rPr lang="en-US" sz="2800" dirty="0" err="1"/>
              <a:t>los</a:t>
            </a:r>
            <a:r>
              <a:rPr lang="en-US" sz="2800" dirty="0"/>
              <a:t> </a:t>
            </a:r>
            <a:r>
              <a:rPr lang="en-US" sz="2800" dirty="0" err="1"/>
              <a:t>clientes</a:t>
            </a:r>
            <a:r>
              <a:rPr lang="en-US" sz="2800" dirty="0"/>
              <a:t> de </a:t>
            </a:r>
            <a:r>
              <a:rPr lang="en-US" sz="2800" dirty="0" err="1"/>
              <a:t>aplicaciones</a:t>
            </a:r>
            <a:r>
              <a:rPr lang="en-US" sz="2800" dirty="0"/>
              <a:t> </a:t>
            </a:r>
            <a:r>
              <a:rPr lang="en-US" sz="2800" dirty="0" err="1"/>
              <a:t>móviles</a:t>
            </a:r>
            <a:r>
              <a:rPr lang="en-US" sz="2800" dirty="0"/>
              <a:t> </a:t>
            </a:r>
            <a:r>
              <a:rPr lang="en-US" sz="2800" dirty="0" err="1"/>
              <a:t>incluso</a:t>
            </a:r>
            <a:r>
              <a:rPr lang="en-US" sz="2800" dirty="0"/>
              <a:t> </a:t>
            </a:r>
            <a:r>
              <a:rPr lang="en-US" sz="2800" dirty="0" err="1"/>
              <a:t>cuando</a:t>
            </a:r>
            <a:r>
              <a:rPr lang="en-US" sz="2800" dirty="0"/>
              <a:t> no </a:t>
            </a:r>
            <a:r>
              <a:rPr lang="en-US" sz="2800" dirty="0" err="1"/>
              <a:t>esten</a:t>
            </a:r>
            <a:r>
              <a:rPr lang="en-US" sz="2800" dirty="0"/>
              <a:t> con la </a:t>
            </a:r>
            <a:r>
              <a:rPr lang="en-US" sz="2800" dirty="0" err="1"/>
              <a:t>aplicación</a:t>
            </a:r>
            <a:r>
              <a:rPr lang="en-US" sz="2800" dirty="0"/>
              <a:t> </a:t>
            </a:r>
            <a:r>
              <a:rPr lang="en-US" sz="2800" dirty="0" err="1"/>
              <a:t>abierta</a:t>
            </a:r>
            <a:r>
              <a:rPr lang="en-US" sz="2800" dirty="0"/>
              <a:t>.</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Las </a:t>
            </a:r>
            <a:r>
              <a:rPr lang="en-US" sz="2800" dirty="0" err="1"/>
              <a:t>notificaciones</a:t>
            </a:r>
            <a:r>
              <a:rPr lang="en-US" sz="2800" dirty="0"/>
              <a:t> Push se </a:t>
            </a:r>
            <a:r>
              <a:rPr lang="en-US" sz="2800" dirty="0" err="1"/>
              <a:t>envían</a:t>
            </a:r>
            <a:r>
              <a:rPr lang="en-US" sz="2800" dirty="0"/>
              <a:t> </a:t>
            </a:r>
            <a:r>
              <a:rPr lang="en-US" sz="2800" dirty="0" err="1"/>
              <a:t>utilizando</a:t>
            </a:r>
            <a:r>
              <a:rPr lang="en-US" sz="2800" dirty="0"/>
              <a:t>  </a:t>
            </a:r>
            <a:r>
              <a:rPr lang="en-US" sz="2800" dirty="0" err="1"/>
              <a:t>estructuras</a:t>
            </a:r>
            <a:r>
              <a:rPr lang="en-US" sz="2800" dirty="0"/>
              <a:t> </a:t>
            </a:r>
            <a:r>
              <a:rPr lang="en-US" sz="2800" dirty="0" err="1"/>
              <a:t>específicas</a:t>
            </a:r>
            <a:r>
              <a:rPr lang="en-US" sz="2800" dirty="0"/>
              <a:t> de </a:t>
            </a:r>
            <a:r>
              <a:rPr lang="en-US" sz="2800" dirty="0" err="1"/>
              <a:t>cada</a:t>
            </a:r>
            <a:r>
              <a:rPr lang="en-US" sz="2800" dirty="0"/>
              <a:t> </a:t>
            </a:r>
            <a:r>
              <a:rPr lang="en-US" sz="2800" dirty="0" err="1"/>
              <a:t>plataforma</a:t>
            </a:r>
            <a:r>
              <a:rPr lang="en-US" sz="2800" dirty="0"/>
              <a:t> </a:t>
            </a:r>
            <a:r>
              <a:rPr lang="en-US" sz="2800" dirty="0" err="1"/>
              <a:t>llamadas</a:t>
            </a:r>
            <a:r>
              <a:rPr lang="en-US" sz="2800" dirty="0"/>
              <a:t> </a:t>
            </a:r>
            <a:r>
              <a:rPr lang="en-US" sz="2800" i="1" dirty="0"/>
              <a:t>Platform Notification Systems</a:t>
            </a:r>
            <a:r>
              <a:rPr lang="en-US" sz="2800" dirty="0"/>
              <a:t> (PNS).</a:t>
            </a:r>
          </a:p>
        </p:txBody>
      </p:sp>
      <p:grpSp>
        <p:nvGrpSpPr>
          <p:cNvPr id="4" name="Group 32"/>
          <p:cNvGrpSpPr/>
          <p:nvPr/>
        </p:nvGrpSpPr>
        <p:grpSpPr>
          <a:xfrm>
            <a:off x="7338888" y="1354943"/>
            <a:ext cx="4321344" cy="3348494"/>
            <a:chOff x="7609398" y="1242307"/>
            <a:chExt cx="4321344" cy="3348494"/>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398" y="1467868"/>
              <a:ext cx="4152616" cy="2919996"/>
            </a:xfrm>
            <a:prstGeom prst="rect">
              <a:avLst/>
            </a:prstGeom>
          </p:spPr>
        </p:pic>
        <p:sp>
          <p:nvSpPr>
            <p:cNvPr id="7" name="TextBox 9"/>
            <p:cNvSpPr txBox="1"/>
            <p:nvPr/>
          </p:nvSpPr>
          <p:spPr>
            <a:xfrm>
              <a:off x="10824753" y="3091543"/>
              <a:ext cx="1105989" cy="369332"/>
            </a:xfrm>
            <a:prstGeom prst="rect">
              <a:avLst/>
            </a:prstGeom>
            <a:noFill/>
          </p:spPr>
          <p:txBody>
            <a:bodyPr wrap="square" rtlCol="0">
              <a:spAutoFit/>
            </a:bodyPr>
            <a:lstStyle/>
            <a:p>
              <a:r>
                <a:rPr lang="en-US" dirty="0"/>
                <a:t>Back-end</a:t>
              </a:r>
              <a:endParaRPr lang="it-IT" dirty="0"/>
            </a:p>
          </p:txBody>
        </p:sp>
        <p:sp>
          <p:nvSpPr>
            <p:cNvPr id="8" name="TextBox 10"/>
            <p:cNvSpPr txBox="1"/>
            <p:nvPr/>
          </p:nvSpPr>
          <p:spPr>
            <a:xfrm>
              <a:off x="7950926" y="4221469"/>
              <a:ext cx="574766" cy="369332"/>
            </a:xfrm>
            <a:prstGeom prst="rect">
              <a:avLst/>
            </a:prstGeom>
            <a:noFill/>
          </p:spPr>
          <p:txBody>
            <a:bodyPr wrap="square" rtlCol="0">
              <a:spAutoFit/>
            </a:bodyPr>
            <a:lstStyle/>
            <a:p>
              <a:r>
                <a:rPr lang="en-US" dirty="0"/>
                <a:t>PNS</a:t>
              </a:r>
              <a:endParaRPr lang="it-IT" dirty="0"/>
            </a:p>
          </p:txBody>
        </p:sp>
        <p:sp>
          <p:nvSpPr>
            <p:cNvPr id="9" name="TextBox 11"/>
            <p:cNvSpPr txBox="1"/>
            <p:nvPr/>
          </p:nvSpPr>
          <p:spPr>
            <a:xfrm>
              <a:off x="7768046" y="1242307"/>
              <a:ext cx="1080000" cy="369332"/>
            </a:xfrm>
            <a:prstGeom prst="rect">
              <a:avLst/>
            </a:prstGeom>
            <a:noFill/>
          </p:spPr>
          <p:txBody>
            <a:bodyPr wrap="square" rtlCol="0">
              <a:spAutoFit/>
            </a:bodyPr>
            <a:lstStyle/>
            <a:p>
              <a:r>
                <a:rPr lang="en-US" dirty="0"/>
                <a:t>Device</a:t>
              </a:r>
              <a:endParaRPr lang="it-IT" dirty="0"/>
            </a:p>
          </p:txBody>
        </p:sp>
        <p:grpSp>
          <p:nvGrpSpPr>
            <p:cNvPr id="10" name="Group 20"/>
            <p:cNvGrpSpPr/>
            <p:nvPr/>
          </p:nvGrpSpPr>
          <p:grpSpPr>
            <a:xfrm>
              <a:off x="7661046" y="2683228"/>
              <a:ext cx="360324" cy="369332"/>
              <a:chOff x="8153400" y="5286103"/>
              <a:chExt cx="372292" cy="369332"/>
            </a:xfrm>
          </p:grpSpPr>
          <p:sp>
            <p:nvSpPr>
              <p:cNvPr id="20" name="Oval 19"/>
              <p:cNvSpPr/>
              <p:nvPr/>
            </p:nvSpPr>
            <p:spPr>
              <a:xfrm>
                <a:off x="8153400" y="5345050"/>
                <a:ext cx="293914" cy="257050"/>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18"/>
              <p:cNvSpPr txBox="1"/>
              <p:nvPr/>
            </p:nvSpPr>
            <p:spPr>
              <a:xfrm>
                <a:off x="8153400" y="5286103"/>
                <a:ext cx="372292" cy="369332"/>
              </a:xfrm>
              <a:prstGeom prst="rect">
                <a:avLst/>
              </a:prstGeom>
              <a:noFill/>
            </p:spPr>
            <p:txBody>
              <a:bodyPr wrap="square" rtlCol="0">
                <a:spAutoFit/>
              </a:bodyPr>
              <a:lstStyle/>
              <a:p>
                <a:r>
                  <a:rPr lang="en-US" dirty="0">
                    <a:solidFill>
                      <a:schemeClr val="bg1">
                        <a:lumMod val="65000"/>
                      </a:schemeClr>
                    </a:solidFill>
                  </a:rPr>
                  <a:t>1</a:t>
                </a:r>
                <a:endParaRPr lang="it-IT" dirty="0">
                  <a:solidFill>
                    <a:schemeClr val="bg1">
                      <a:lumMod val="65000"/>
                    </a:schemeClr>
                  </a:solidFill>
                </a:endParaRPr>
              </a:p>
            </p:txBody>
          </p:sp>
        </p:grpSp>
        <p:grpSp>
          <p:nvGrpSpPr>
            <p:cNvPr id="11" name="Group 21"/>
            <p:cNvGrpSpPr/>
            <p:nvPr/>
          </p:nvGrpSpPr>
          <p:grpSpPr>
            <a:xfrm>
              <a:off x="9499560" y="1690688"/>
              <a:ext cx="350610" cy="369332"/>
              <a:chOff x="8153400" y="5286103"/>
              <a:chExt cx="372292" cy="369332"/>
            </a:xfrm>
          </p:grpSpPr>
          <p:sp>
            <p:nvSpPr>
              <p:cNvPr id="18" name="Oval 22"/>
              <p:cNvSpPr/>
              <p:nvPr/>
            </p:nvSpPr>
            <p:spPr>
              <a:xfrm>
                <a:off x="8153400" y="5345050"/>
                <a:ext cx="293914" cy="257050"/>
              </a:xfrm>
              <a:prstGeom prst="ellipse">
                <a:avLst/>
              </a:prstGeom>
              <a:noFill/>
              <a:ln w="28575">
                <a:solidFill>
                  <a:srgbClr val="6CAB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TextBox 23"/>
              <p:cNvSpPr txBox="1"/>
              <p:nvPr/>
            </p:nvSpPr>
            <p:spPr>
              <a:xfrm>
                <a:off x="8153400" y="5286103"/>
                <a:ext cx="372292" cy="369332"/>
              </a:xfrm>
              <a:prstGeom prst="rect">
                <a:avLst/>
              </a:prstGeom>
              <a:noFill/>
            </p:spPr>
            <p:txBody>
              <a:bodyPr wrap="square" rtlCol="0">
                <a:spAutoFit/>
              </a:bodyPr>
              <a:lstStyle/>
              <a:p>
                <a:r>
                  <a:rPr lang="en-US" dirty="0">
                    <a:solidFill>
                      <a:srgbClr val="6CAB42"/>
                    </a:solidFill>
                  </a:rPr>
                  <a:t>2</a:t>
                </a:r>
                <a:endParaRPr lang="it-IT" dirty="0">
                  <a:solidFill>
                    <a:srgbClr val="6CAB42"/>
                  </a:solidFill>
                </a:endParaRPr>
              </a:p>
            </p:txBody>
          </p:sp>
        </p:grpSp>
        <p:grpSp>
          <p:nvGrpSpPr>
            <p:cNvPr id="12" name="Group 24"/>
            <p:cNvGrpSpPr/>
            <p:nvPr/>
          </p:nvGrpSpPr>
          <p:grpSpPr>
            <a:xfrm>
              <a:off x="9511420" y="3393928"/>
              <a:ext cx="372292" cy="369332"/>
              <a:chOff x="8153400" y="5286103"/>
              <a:chExt cx="372292" cy="369332"/>
            </a:xfrm>
          </p:grpSpPr>
          <p:sp>
            <p:nvSpPr>
              <p:cNvPr id="16" name="Oval 25"/>
              <p:cNvSpPr/>
              <p:nvPr/>
            </p:nvSpPr>
            <p:spPr>
              <a:xfrm>
                <a:off x="8153400" y="5345050"/>
                <a:ext cx="293914" cy="257050"/>
              </a:xfrm>
              <a:prstGeom prst="ellipse">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extBox 26"/>
              <p:cNvSpPr txBox="1"/>
              <p:nvPr/>
            </p:nvSpPr>
            <p:spPr>
              <a:xfrm>
                <a:off x="8153400" y="5286103"/>
                <a:ext cx="372292" cy="369332"/>
              </a:xfrm>
              <a:prstGeom prst="rect">
                <a:avLst/>
              </a:prstGeom>
              <a:noFill/>
            </p:spPr>
            <p:txBody>
              <a:bodyPr wrap="square" rtlCol="0">
                <a:spAutoFit/>
              </a:bodyPr>
              <a:lstStyle/>
              <a:p>
                <a:r>
                  <a:rPr lang="en-US" dirty="0">
                    <a:solidFill>
                      <a:srgbClr val="ED7D31"/>
                    </a:solidFill>
                  </a:rPr>
                  <a:t>3</a:t>
                </a:r>
                <a:endParaRPr lang="it-IT" dirty="0">
                  <a:solidFill>
                    <a:srgbClr val="ED7D31"/>
                  </a:solidFill>
                </a:endParaRPr>
              </a:p>
            </p:txBody>
          </p:sp>
        </p:grpSp>
        <p:grpSp>
          <p:nvGrpSpPr>
            <p:cNvPr id="13" name="Group 27"/>
            <p:cNvGrpSpPr/>
            <p:nvPr/>
          </p:nvGrpSpPr>
          <p:grpSpPr>
            <a:xfrm>
              <a:off x="8525692" y="2683228"/>
              <a:ext cx="372292" cy="369332"/>
              <a:chOff x="8153400" y="5286103"/>
              <a:chExt cx="372292" cy="369332"/>
            </a:xfrm>
          </p:grpSpPr>
          <p:sp>
            <p:nvSpPr>
              <p:cNvPr id="14" name="Oval 28"/>
              <p:cNvSpPr/>
              <p:nvPr/>
            </p:nvSpPr>
            <p:spPr>
              <a:xfrm>
                <a:off x="8153400" y="5345050"/>
                <a:ext cx="293914" cy="25705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extBox 29"/>
              <p:cNvSpPr txBox="1"/>
              <p:nvPr/>
            </p:nvSpPr>
            <p:spPr>
              <a:xfrm>
                <a:off x="8153400" y="5286103"/>
                <a:ext cx="372292" cy="369332"/>
              </a:xfrm>
              <a:prstGeom prst="rect">
                <a:avLst/>
              </a:prstGeom>
              <a:noFill/>
            </p:spPr>
            <p:txBody>
              <a:bodyPr wrap="square" rtlCol="0">
                <a:spAutoFit/>
              </a:bodyPr>
              <a:lstStyle/>
              <a:p>
                <a:r>
                  <a:rPr lang="en-US" dirty="0">
                    <a:solidFill>
                      <a:srgbClr val="FFC000"/>
                    </a:solidFill>
                  </a:rPr>
                  <a:t>4</a:t>
                </a:r>
                <a:endParaRPr lang="it-IT" dirty="0">
                  <a:solidFill>
                    <a:srgbClr val="FFC000"/>
                  </a:solidFill>
                </a:endParaRPr>
              </a:p>
            </p:txBody>
          </p:sp>
        </p:grpSp>
      </p:grpSp>
      <p:graphicFrame>
        <p:nvGraphicFramePr>
          <p:cNvPr id="22" name="Diagram 31"/>
          <p:cNvGraphicFramePr/>
          <p:nvPr>
            <p:extLst/>
          </p:nvPr>
        </p:nvGraphicFramePr>
        <p:xfrm>
          <a:off x="7263364" y="4832076"/>
          <a:ext cx="4327384" cy="1646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64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694703" y="426915"/>
            <a:ext cx="3442957" cy="665285"/>
          </a:xfrm>
        </p:spPr>
        <p:txBody>
          <a:bodyPr>
            <a:normAutofit fontScale="90000"/>
          </a:bodyPr>
          <a:lstStyle/>
          <a:p>
            <a:r>
              <a:rPr lang="en-US" dirty="0"/>
              <a:t>NOTIFICACIONES </a:t>
            </a:r>
            <a:r>
              <a:rPr lang="en-US" dirty="0">
                <a:solidFill>
                  <a:schemeClr val="accent2"/>
                </a:solidFill>
              </a:rPr>
              <a:t>PUSH</a:t>
            </a:r>
          </a:p>
        </p:txBody>
      </p:sp>
      <p:sp>
        <p:nvSpPr>
          <p:cNvPr id="5" name="Rectangle 2"/>
          <p:cNvSpPr/>
          <p:nvPr/>
        </p:nvSpPr>
        <p:spPr>
          <a:xfrm>
            <a:off x="694703" y="1528285"/>
            <a:ext cx="3442955" cy="3108543"/>
          </a:xfrm>
          <a:prstGeom prst="rect">
            <a:avLst/>
          </a:prstGeom>
        </p:spPr>
        <p:txBody>
          <a:bodyPr wrap="square">
            <a:spAutoFit/>
          </a:bodyPr>
          <a:lstStyle/>
          <a:p>
            <a:pPr marL="457200" indent="-457200">
              <a:buFont typeface="Arial" panose="020B0604020202020204" pitchFamily="34" charset="0"/>
              <a:buChar char="•"/>
            </a:pPr>
            <a:r>
              <a:rPr lang="it-IT" sz="2800" dirty="0"/>
              <a:t>Gestión de usuarios</a:t>
            </a:r>
          </a:p>
          <a:p>
            <a:pPr marL="457200" indent="-457200">
              <a:buFont typeface="Arial" panose="020B0604020202020204" pitchFamily="34" charset="0"/>
              <a:buChar char="•"/>
            </a:pPr>
            <a:r>
              <a:rPr lang="it-IT" sz="2800" dirty="0"/>
              <a:t>Dependencia con plataforma</a:t>
            </a:r>
          </a:p>
          <a:p>
            <a:pPr marL="457200" indent="-457200">
              <a:buFont typeface="Arial" panose="020B0604020202020204" pitchFamily="34" charset="0"/>
              <a:buChar char="•"/>
            </a:pPr>
            <a:r>
              <a:rPr lang="it-IT" sz="2800" dirty="0"/>
              <a:t>Escalabilidad</a:t>
            </a:r>
          </a:p>
          <a:p>
            <a:pPr marL="457200" indent="-457200">
              <a:buFont typeface="Arial" panose="020B0604020202020204" pitchFamily="34" charset="0"/>
              <a:buChar char="•"/>
            </a:pPr>
            <a:r>
              <a:rPr lang="it-IT" sz="2800" dirty="0"/>
              <a:t>Monitorización</a:t>
            </a:r>
          </a:p>
          <a:p>
            <a:pPr marL="457200" indent="-457200">
              <a:buFont typeface="Arial" panose="020B0604020202020204" pitchFamily="34" charset="0"/>
              <a:buChar char="•"/>
            </a:pPr>
            <a:r>
              <a:rPr lang="it-IT" sz="2800" dirty="0"/>
              <a:t>Telemetría</a:t>
            </a:r>
          </a:p>
        </p:txBody>
      </p:sp>
      <p:pic>
        <p:nvPicPr>
          <p:cNvPr id="4" name="Picture 8"/>
          <p:cNvPicPr>
            <a:picLocks noChangeAspect="1"/>
          </p:cNvPicPr>
          <p:nvPr/>
        </p:nvPicPr>
        <p:blipFill>
          <a:blip r:embed="rId2"/>
          <a:stretch>
            <a:fillRect/>
          </a:stretch>
        </p:blipFill>
        <p:spPr>
          <a:xfrm>
            <a:off x="4281266" y="229457"/>
            <a:ext cx="5429338" cy="4776574"/>
          </a:xfrm>
          <a:prstGeom prst="rect">
            <a:avLst/>
          </a:prstGeom>
        </p:spPr>
      </p:pic>
      <p:pic>
        <p:nvPicPr>
          <p:cNvPr id="6" name="Picture 9"/>
          <p:cNvPicPr>
            <a:picLocks noChangeAspect="1"/>
          </p:cNvPicPr>
          <p:nvPr/>
        </p:nvPicPr>
        <p:blipFill>
          <a:blip r:embed="rId3"/>
          <a:stretch>
            <a:fillRect/>
          </a:stretch>
        </p:blipFill>
        <p:spPr>
          <a:xfrm>
            <a:off x="4746831" y="575124"/>
            <a:ext cx="5565372" cy="4867590"/>
          </a:xfrm>
          <a:prstGeom prst="rect">
            <a:avLst/>
          </a:prstGeom>
        </p:spPr>
      </p:pic>
      <p:pic>
        <p:nvPicPr>
          <p:cNvPr id="7" name="Picture 10"/>
          <p:cNvPicPr>
            <a:picLocks noChangeAspect="1"/>
          </p:cNvPicPr>
          <p:nvPr/>
        </p:nvPicPr>
        <p:blipFill>
          <a:blip r:embed="rId4"/>
          <a:stretch>
            <a:fillRect/>
          </a:stretch>
        </p:blipFill>
        <p:spPr>
          <a:xfrm>
            <a:off x="5386630" y="1029509"/>
            <a:ext cx="5369933" cy="4808579"/>
          </a:xfrm>
          <a:prstGeom prst="rect">
            <a:avLst/>
          </a:prstGeom>
        </p:spPr>
      </p:pic>
      <p:pic>
        <p:nvPicPr>
          <p:cNvPr id="8" name="Picture 11"/>
          <p:cNvPicPr>
            <a:picLocks noChangeAspect="1"/>
          </p:cNvPicPr>
          <p:nvPr/>
        </p:nvPicPr>
        <p:blipFill>
          <a:blip r:embed="rId5"/>
          <a:stretch>
            <a:fillRect/>
          </a:stretch>
        </p:blipFill>
        <p:spPr>
          <a:xfrm>
            <a:off x="6048868" y="1528285"/>
            <a:ext cx="5642872" cy="4794871"/>
          </a:xfrm>
          <a:prstGeom prst="rect">
            <a:avLst/>
          </a:prstGeom>
        </p:spPr>
      </p:pic>
      <p:pic>
        <p:nvPicPr>
          <p:cNvPr id="9" name="Picture 12"/>
          <p:cNvPicPr>
            <a:picLocks noChangeAspect="1"/>
          </p:cNvPicPr>
          <p:nvPr/>
        </p:nvPicPr>
        <p:blipFill>
          <a:blip r:embed="rId6"/>
          <a:stretch>
            <a:fillRect/>
          </a:stretch>
        </p:blipFill>
        <p:spPr>
          <a:xfrm>
            <a:off x="6794292" y="2145420"/>
            <a:ext cx="5283495" cy="4591964"/>
          </a:xfrm>
          <a:prstGeom prst="rect">
            <a:avLst/>
          </a:prstGeom>
        </p:spPr>
      </p:pic>
    </p:spTree>
    <p:extLst>
      <p:ext uri="{BB962C8B-B14F-4D97-AF65-F5344CB8AC3E}">
        <p14:creationId xmlns:p14="http://schemas.microsoft.com/office/powerpoint/2010/main" val="384802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500" fill="hold"/>
                                        <p:tgtEl>
                                          <p:spTgt spid="4"/>
                                        </p:tgtEl>
                                        <p:attrNameLst>
                                          <p:attrName>ppt_x</p:attrName>
                                        </p:attrNameLst>
                                      </p:cBhvr>
                                      <p:tavLst>
                                        <p:tav tm="0">
                                          <p:val>
                                            <p:strVal val="#ppt_x"/>
                                          </p:val>
                                        </p:tav>
                                        <p:tav tm="100000">
                                          <p:val>
                                            <p:strVal val="#ppt_x"/>
                                          </p:val>
                                        </p:tav>
                                      </p:tavLst>
                                    </p:anim>
                                    <p:anim calcmode="lin" valueType="num">
                                      <p:cBhvr additive="base">
                                        <p:cTn id="13" dur="1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500" fill="hold"/>
                                        <p:tgtEl>
                                          <p:spTgt spid="6"/>
                                        </p:tgtEl>
                                        <p:attrNameLst>
                                          <p:attrName>ppt_x</p:attrName>
                                        </p:attrNameLst>
                                      </p:cBhvr>
                                      <p:tavLst>
                                        <p:tav tm="0">
                                          <p:val>
                                            <p:strVal val="#ppt_x"/>
                                          </p:val>
                                        </p:tav>
                                        <p:tav tm="100000">
                                          <p:val>
                                            <p:strVal val="#ppt_x"/>
                                          </p:val>
                                        </p:tav>
                                      </p:tavLst>
                                    </p:anim>
                                    <p:anim calcmode="lin" valueType="num">
                                      <p:cBhvr additive="base">
                                        <p:cTn id="18" dur="1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500" fill="hold"/>
                                        <p:tgtEl>
                                          <p:spTgt spid="7"/>
                                        </p:tgtEl>
                                        <p:attrNameLst>
                                          <p:attrName>ppt_x</p:attrName>
                                        </p:attrNameLst>
                                      </p:cBhvr>
                                      <p:tavLst>
                                        <p:tav tm="0">
                                          <p:val>
                                            <p:strVal val="#ppt_x"/>
                                          </p:val>
                                        </p:tav>
                                        <p:tav tm="100000">
                                          <p:val>
                                            <p:strVal val="#ppt_x"/>
                                          </p:val>
                                        </p:tav>
                                      </p:tavLst>
                                    </p:anim>
                                    <p:anim calcmode="lin" valueType="num">
                                      <p:cBhvr additive="base">
                                        <p:cTn id="23" dur="1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45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500" fill="hold"/>
                                        <p:tgtEl>
                                          <p:spTgt spid="8"/>
                                        </p:tgtEl>
                                        <p:attrNameLst>
                                          <p:attrName>ppt_x</p:attrName>
                                        </p:attrNameLst>
                                      </p:cBhvr>
                                      <p:tavLst>
                                        <p:tav tm="0">
                                          <p:val>
                                            <p:strVal val="#ppt_x"/>
                                          </p:val>
                                        </p:tav>
                                        <p:tav tm="100000">
                                          <p:val>
                                            <p:strVal val="#ppt_x"/>
                                          </p:val>
                                        </p:tav>
                                      </p:tavLst>
                                    </p:anim>
                                    <p:anim calcmode="lin" valueType="num">
                                      <p:cBhvr additive="base">
                                        <p:cTn id="28" dur="1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60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500" fill="hold"/>
                                        <p:tgtEl>
                                          <p:spTgt spid="9"/>
                                        </p:tgtEl>
                                        <p:attrNameLst>
                                          <p:attrName>ppt_x</p:attrName>
                                        </p:attrNameLst>
                                      </p:cBhvr>
                                      <p:tavLst>
                                        <p:tav tm="0">
                                          <p:val>
                                            <p:strVal val="#ppt_x"/>
                                          </p:val>
                                        </p:tav>
                                        <p:tav tm="100000">
                                          <p:val>
                                            <p:strVal val="#ppt_x"/>
                                          </p:val>
                                        </p:tav>
                                      </p:tavLst>
                                    </p:anim>
                                    <p:anim calcmode="lin" valueType="num">
                                      <p:cBhvr additive="base">
                                        <p:cTn id="33"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694703" y="426915"/>
            <a:ext cx="10802595" cy="665285"/>
          </a:xfrm>
        </p:spPr>
        <p:txBody>
          <a:bodyPr>
            <a:normAutofit fontScale="90000"/>
          </a:bodyPr>
          <a:lstStyle/>
          <a:p>
            <a:r>
              <a:rPr lang="en-US" dirty="0"/>
              <a:t>AZURE NOTIFICATIONS </a:t>
            </a:r>
            <a:r>
              <a:rPr lang="en-US" dirty="0">
                <a:solidFill>
                  <a:schemeClr val="accent2"/>
                </a:solidFill>
              </a:rPr>
              <a:t>HUB</a:t>
            </a:r>
          </a:p>
        </p:txBody>
      </p:sp>
      <p:sp>
        <p:nvSpPr>
          <p:cNvPr id="5" name="Rectangle 2"/>
          <p:cNvSpPr/>
          <p:nvPr/>
        </p:nvSpPr>
        <p:spPr>
          <a:xfrm>
            <a:off x="694704" y="1528885"/>
            <a:ext cx="10481297" cy="4144083"/>
          </a:xfrm>
          <a:prstGeom prst="rect">
            <a:avLst/>
          </a:prstGeom>
        </p:spPr>
        <p:txBody>
          <a:bodyPr wrap="square">
            <a:spAutoFit/>
          </a:bodyPr>
          <a:lstStyle/>
          <a:p>
            <a:pPr>
              <a:lnSpc>
                <a:spcPct val="150000"/>
              </a:lnSpc>
            </a:pPr>
            <a:r>
              <a:rPr lang="en-IE" sz="3600" dirty="0">
                <a:solidFill>
                  <a:schemeClr val="tx1">
                    <a:lumMod val="75000"/>
                  </a:schemeClr>
                </a:solidFill>
                <a:latin typeface="Helvetica Light"/>
              </a:rPr>
              <a:t>Las claves:</a:t>
            </a:r>
          </a:p>
          <a:p>
            <a:pPr marL="457200" indent="-457200">
              <a:lnSpc>
                <a:spcPct val="150000"/>
              </a:lnSpc>
              <a:buFont typeface="Arial" panose="020B0604020202020204" pitchFamily="34" charset="0"/>
              <a:buChar char="•"/>
            </a:pPr>
            <a:r>
              <a:rPr lang="en-IE" sz="3600" dirty="0" err="1">
                <a:solidFill>
                  <a:schemeClr val="tx1">
                    <a:lumMod val="75000"/>
                  </a:schemeClr>
                </a:solidFill>
                <a:latin typeface="Helvetica Light"/>
              </a:rPr>
              <a:t>Fácil</a:t>
            </a:r>
            <a:r>
              <a:rPr lang="en-IE" sz="3600" dirty="0">
                <a:solidFill>
                  <a:schemeClr val="tx1">
                    <a:lumMod val="75000"/>
                  </a:schemeClr>
                </a:solidFill>
                <a:latin typeface="Helvetica Light"/>
              </a:rPr>
              <a:t> de </a:t>
            </a:r>
            <a:r>
              <a:rPr lang="en-IE" sz="3600" dirty="0" err="1">
                <a:solidFill>
                  <a:schemeClr val="tx1">
                    <a:lumMod val="75000"/>
                  </a:schemeClr>
                </a:solidFill>
                <a:latin typeface="Helvetica Light"/>
              </a:rPr>
              <a:t>utilizar</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multiplataforma</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infraestructura</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escalable</a:t>
            </a:r>
            <a:endParaRPr lang="en-IE" sz="3600" dirty="0">
              <a:solidFill>
                <a:schemeClr val="tx1">
                  <a:lumMod val="75000"/>
                </a:schemeClr>
              </a:solidFill>
              <a:latin typeface="Helvetica Light"/>
            </a:endParaRPr>
          </a:p>
          <a:p>
            <a:pPr marL="457200" indent="-457200">
              <a:lnSpc>
                <a:spcPct val="150000"/>
              </a:lnSpc>
              <a:buFont typeface="Arial" panose="020B0604020202020204" pitchFamily="34" charset="0"/>
              <a:buChar char="•"/>
            </a:pPr>
            <a:r>
              <a:rPr lang="en-IE" sz="3600" dirty="0" err="1">
                <a:solidFill>
                  <a:schemeClr val="tx1">
                    <a:lumMod val="75000"/>
                  </a:schemeClr>
                </a:solidFill>
                <a:latin typeface="Helvetica Light"/>
              </a:rPr>
              <a:t>Envía</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notificaciones</a:t>
            </a:r>
            <a:r>
              <a:rPr lang="en-IE" sz="3600" dirty="0">
                <a:solidFill>
                  <a:schemeClr val="tx1">
                    <a:lumMod val="75000"/>
                  </a:schemeClr>
                </a:solidFill>
                <a:latin typeface="Helvetica Light"/>
              </a:rPr>
              <a:t> push a </a:t>
            </a:r>
            <a:r>
              <a:rPr lang="en-IE" sz="3600" dirty="0" err="1">
                <a:solidFill>
                  <a:schemeClr val="tx1">
                    <a:lumMod val="75000"/>
                  </a:schemeClr>
                </a:solidFill>
                <a:latin typeface="Helvetica Light"/>
              </a:rPr>
              <a:t>cada</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plataforma</a:t>
            </a:r>
            <a:r>
              <a:rPr lang="en-IE" sz="3600" dirty="0">
                <a:solidFill>
                  <a:schemeClr val="tx1">
                    <a:lumMod val="75000"/>
                  </a:schemeClr>
                </a:solidFill>
                <a:latin typeface="Helvetica Light"/>
              </a:rPr>
              <a:t> </a:t>
            </a:r>
            <a:r>
              <a:rPr lang="en-IE" sz="3600" dirty="0" err="1">
                <a:solidFill>
                  <a:schemeClr val="tx1">
                    <a:lumMod val="75000"/>
                  </a:schemeClr>
                </a:solidFill>
                <a:latin typeface="Helvetica Light"/>
              </a:rPr>
              <a:t>utilizando</a:t>
            </a:r>
            <a:r>
              <a:rPr lang="en-IE" sz="3600" dirty="0">
                <a:solidFill>
                  <a:schemeClr val="tx1">
                    <a:lumMod val="75000"/>
                  </a:schemeClr>
                </a:solidFill>
                <a:latin typeface="Helvetica Light"/>
              </a:rPr>
              <a:t> platform notification services (PNS)</a:t>
            </a:r>
          </a:p>
        </p:txBody>
      </p:sp>
    </p:spTree>
    <p:extLst>
      <p:ext uri="{BB962C8B-B14F-4D97-AF65-F5344CB8AC3E}">
        <p14:creationId xmlns:p14="http://schemas.microsoft.com/office/powerpoint/2010/main" val="186027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694703" y="426915"/>
            <a:ext cx="10802595" cy="665285"/>
          </a:xfrm>
        </p:spPr>
        <p:txBody>
          <a:bodyPr>
            <a:normAutofit fontScale="90000"/>
          </a:bodyPr>
          <a:lstStyle/>
          <a:p>
            <a:r>
              <a:rPr lang="en-US" dirty="0"/>
              <a:t>AZURE NOTIFICATIONS </a:t>
            </a:r>
            <a:r>
              <a:rPr lang="en-US" dirty="0">
                <a:solidFill>
                  <a:schemeClr val="accent2"/>
                </a:solidFill>
              </a:rPr>
              <a:t>HUB</a:t>
            </a:r>
          </a:p>
        </p:txBody>
      </p:sp>
      <p:sp>
        <p:nvSpPr>
          <p:cNvPr id="4" name="Content Placeholder 2"/>
          <p:cNvSpPr txBox="1">
            <a:spLocks/>
          </p:cNvSpPr>
          <p:nvPr/>
        </p:nvSpPr>
        <p:spPr>
          <a:xfrm>
            <a:off x="304802" y="1447754"/>
            <a:ext cx="5767752" cy="48736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IE" sz="2800" dirty="0">
                <a:solidFill>
                  <a:schemeClr val="tx1">
                    <a:lumMod val="75000"/>
                  </a:schemeClr>
                </a:solidFill>
                <a:latin typeface="Helvetica Light"/>
              </a:rPr>
              <a:t>Soporte a gran </a:t>
            </a:r>
            <a:r>
              <a:rPr lang="en-IE" sz="2800" dirty="0" err="1">
                <a:solidFill>
                  <a:schemeClr val="tx1">
                    <a:lumMod val="75000"/>
                  </a:schemeClr>
                </a:solidFill>
                <a:latin typeface="Helvetica Light"/>
              </a:rPr>
              <a:t>variedad</a:t>
            </a:r>
            <a:r>
              <a:rPr lang="en-IE" sz="2800" dirty="0">
                <a:solidFill>
                  <a:schemeClr val="tx1">
                    <a:lumMod val="75000"/>
                  </a:schemeClr>
                </a:solidFill>
                <a:latin typeface="Helvetica Light"/>
              </a:rPr>
              <a:t> de PNS</a:t>
            </a:r>
          </a:p>
          <a:p>
            <a:pPr lvl="1">
              <a:lnSpc>
                <a:spcPct val="150000"/>
              </a:lnSpc>
              <a:buFont typeface="Wingdings" panose="05000000000000000000" pitchFamily="2" charset="2"/>
              <a:buChar char="§"/>
            </a:pPr>
            <a:r>
              <a:rPr lang="en-IE" dirty="0">
                <a:solidFill>
                  <a:schemeClr val="tx1">
                    <a:lumMod val="75000"/>
                  </a:schemeClr>
                </a:solidFill>
                <a:latin typeface="Helvetica Light"/>
              </a:rPr>
              <a:t>Windows Notification Service</a:t>
            </a:r>
          </a:p>
          <a:p>
            <a:pPr lvl="2">
              <a:lnSpc>
                <a:spcPct val="150000"/>
              </a:lnSpc>
              <a:buFont typeface="Wingdings" panose="05000000000000000000" pitchFamily="2" charset="2"/>
              <a:buChar char="§"/>
            </a:pPr>
            <a:r>
              <a:rPr lang="en-IE" dirty="0">
                <a:solidFill>
                  <a:schemeClr val="tx1">
                    <a:lumMod val="75000"/>
                  </a:schemeClr>
                </a:solidFill>
                <a:latin typeface="Helvetica Light"/>
              </a:rPr>
              <a:t>Microsoft Push Notification Service</a:t>
            </a:r>
          </a:p>
          <a:p>
            <a:pPr lvl="1">
              <a:lnSpc>
                <a:spcPct val="150000"/>
              </a:lnSpc>
              <a:buFont typeface="Wingdings" panose="05000000000000000000" pitchFamily="2" charset="2"/>
              <a:buChar char="§"/>
            </a:pPr>
            <a:r>
              <a:rPr lang="en-IE" dirty="0">
                <a:solidFill>
                  <a:schemeClr val="tx1">
                    <a:lumMod val="75000"/>
                  </a:schemeClr>
                </a:solidFill>
                <a:latin typeface="Helvetica Light"/>
              </a:rPr>
              <a:t>Apple Push Notification Service</a:t>
            </a:r>
          </a:p>
          <a:p>
            <a:pPr lvl="1">
              <a:lnSpc>
                <a:spcPct val="150000"/>
              </a:lnSpc>
              <a:buFont typeface="Wingdings" panose="05000000000000000000" pitchFamily="2" charset="2"/>
              <a:buChar char="§"/>
            </a:pPr>
            <a:r>
              <a:rPr lang="en-IE" dirty="0">
                <a:solidFill>
                  <a:schemeClr val="tx1">
                    <a:lumMod val="75000"/>
                  </a:schemeClr>
                </a:solidFill>
                <a:latin typeface="Helvetica Light"/>
              </a:rPr>
              <a:t>Firebase Cloud Messaging </a:t>
            </a:r>
          </a:p>
          <a:p>
            <a:pPr lvl="2">
              <a:lnSpc>
                <a:spcPct val="150000"/>
              </a:lnSpc>
              <a:buFont typeface="Wingdings" panose="05000000000000000000" pitchFamily="2" charset="2"/>
              <a:buChar char="§"/>
            </a:pPr>
            <a:r>
              <a:rPr lang="en-IE" dirty="0">
                <a:solidFill>
                  <a:schemeClr val="tx1">
                    <a:lumMod val="75000"/>
                  </a:schemeClr>
                </a:solidFill>
                <a:latin typeface="Helvetica Light"/>
              </a:rPr>
              <a:t>Google Cloud Messaging</a:t>
            </a:r>
          </a:p>
          <a:p>
            <a:pPr lvl="1">
              <a:lnSpc>
                <a:spcPct val="150000"/>
              </a:lnSpc>
              <a:buFont typeface="Wingdings" panose="05000000000000000000" pitchFamily="2" charset="2"/>
              <a:buChar char="§"/>
            </a:pPr>
            <a:r>
              <a:rPr lang="en-IE" dirty="0">
                <a:solidFill>
                  <a:schemeClr val="tx1">
                    <a:lumMod val="75000"/>
                  </a:schemeClr>
                </a:solidFill>
                <a:latin typeface="Helvetica Light"/>
              </a:rPr>
              <a:t>Baidu Cloud Push</a:t>
            </a:r>
          </a:p>
          <a:p>
            <a:pPr lvl="1">
              <a:lnSpc>
                <a:spcPct val="150000"/>
              </a:lnSpc>
              <a:buFont typeface="Wingdings" panose="05000000000000000000" pitchFamily="2" charset="2"/>
              <a:buChar char="§"/>
            </a:pPr>
            <a:r>
              <a:rPr lang="en-IE" dirty="0">
                <a:solidFill>
                  <a:schemeClr val="tx1">
                    <a:lumMod val="75000"/>
                  </a:schemeClr>
                </a:solidFill>
                <a:latin typeface="Helvetica Light"/>
              </a:rPr>
              <a:t>Amazon Device Messaging</a:t>
            </a:r>
          </a:p>
        </p:txBody>
      </p:sp>
      <p:sp>
        <p:nvSpPr>
          <p:cNvPr id="6" name="Content Placeholder 2"/>
          <p:cNvSpPr txBox="1">
            <a:spLocks/>
          </p:cNvSpPr>
          <p:nvPr/>
        </p:nvSpPr>
        <p:spPr>
          <a:xfrm>
            <a:off x="5939692" y="1447753"/>
            <a:ext cx="5881078" cy="487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01695D"/>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Segoe UI Semibold" panose="020B07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i="1"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IE" dirty="0">
                <a:solidFill>
                  <a:schemeClr val="tx1">
                    <a:lumMod val="75000"/>
                  </a:schemeClr>
                </a:solidFill>
                <a:latin typeface="Helvetica Light"/>
              </a:rPr>
              <a:t>Se </a:t>
            </a:r>
            <a:r>
              <a:rPr lang="en-IE" dirty="0" err="1">
                <a:solidFill>
                  <a:schemeClr val="tx1">
                    <a:lumMod val="75000"/>
                  </a:schemeClr>
                </a:solidFill>
                <a:latin typeface="Helvetica Light"/>
              </a:rPr>
              <a:t>soporta</a:t>
            </a:r>
            <a:r>
              <a:rPr lang="en-IE" dirty="0">
                <a:solidFill>
                  <a:schemeClr val="tx1">
                    <a:lumMod val="75000"/>
                  </a:schemeClr>
                </a:solidFill>
                <a:latin typeface="Helvetica Light"/>
              </a:rPr>
              <a:t> </a:t>
            </a:r>
            <a:r>
              <a:rPr lang="en-IE" dirty="0" err="1">
                <a:solidFill>
                  <a:schemeClr val="tx1">
                    <a:lumMod val="75000"/>
                  </a:schemeClr>
                </a:solidFill>
                <a:latin typeface="Helvetica Light"/>
              </a:rPr>
              <a:t>una</a:t>
            </a:r>
            <a:r>
              <a:rPr lang="en-IE" dirty="0">
                <a:solidFill>
                  <a:schemeClr val="tx1">
                    <a:lumMod val="75000"/>
                  </a:schemeClr>
                </a:solidFill>
                <a:latin typeface="Helvetica Light"/>
              </a:rPr>
              <a:t> gran </a:t>
            </a:r>
            <a:r>
              <a:rPr lang="en-IE" dirty="0" err="1">
                <a:solidFill>
                  <a:schemeClr val="tx1">
                    <a:lumMod val="75000"/>
                  </a:schemeClr>
                </a:solidFill>
                <a:latin typeface="Helvetica Light"/>
              </a:rPr>
              <a:t>variedad</a:t>
            </a:r>
            <a:r>
              <a:rPr lang="en-IE" dirty="0">
                <a:solidFill>
                  <a:schemeClr val="tx1">
                    <a:lumMod val="75000"/>
                  </a:schemeClr>
                </a:solidFill>
                <a:latin typeface="Helvetica Light"/>
              </a:rPr>
              <a:t> de </a:t>
            </a:r>
            <a:r>
              <a:rPr lang="en-IE" dirty="0" err="1">
                <a:solidFill>
                  <a:schemeClr val="tx1">
                    <a:lumMod val="75000"/>
                  </a:schemeClr>
                </a:solidFill>
                <a:latin typeface="Helvetica Light"/>
              </a:rPr>
              <a:t>dispositivos</a:t>
            </a:r>
            <a:endParaRPr lang="en-IE" dirty="0">
              <a:solidFill>
                <a:schemeClr val="tx1">
                  <a:lumMod val="75000"/>
                </a:schemeClr>
              </a:solidFill>
              <a:latin typeface="Helvetica Light"/>
            </a:endParaRPr>
          </a:p>
          <a:p>
            <a:pPr lvl="1">
              <a:lnSpc>
                <a:spcPct val="150000"/>
              </a:lnSpc>
              <a:buFont typeface="Wingdings" panose="05000000000000000000" pitchFamily="2" charset="2"/>
              <a:buChar char="§"/>
            </a:pPr>
            <a:r>
              <a:rPr lang="en-IE" dirty="0">
                <a:solidFill>
                  <a:schemeClr val="tx1">
                    <a:lumMod val="75000"/>
                  </a:schemeClr>
                </a:solidFill>
                <a:latin typeface="Helvetica Light"/>
              </a:rPr>
              <a:t>Windows Phones, Tablets &amp; PCs con Windows 8 o 10</a:t>
            </a:r>
          </a:p>
          <a:p>
            <a:pPr lvl="1">
              <a:lnSpc>
                <a:spcPct val="150000"/>
              </a:lnSpc>
              <a:buFont typeface="Wingdings" panose="05000000000000000000" pitchFamily="2" charset="2"/>
              <a:buChar char="§"/>
            </a:pPr>
            <a:r>
              <a:rPr lang="en-IE" dirty="0">
                <a:solidFill>
                  <a:schemeClr val="tx1">
                    <a:lumMod val="75000"/>
                  </a:schemeClr>
                </a:solidFill>
                <a:latin typeface="Helvetica Light"/>
              </a:rPr>
              <a:t>iOS</a:t>
            </a:r>
          </a:p>
          <a:p>
            <a:pPr lvl="1">
              <a:lnSpc>
                <a:spcPct val="150000"/>
              </a:lnSpc>
              <a:buFont typeface="Wingdings" panose="05000000000000000000" pitchFamily="2" charset="2"/>
              <a:buChar char="§"/>
            </a:pPr>
            <a:r>
              <a:rPr lang="en-IE" dirty="0">
                <a:solidFill>
                  <a:schemeClr val="tx1">
                    <a:lumMod val="75000"/>
                  </a:schemeClr>
                </a:solidFill>
                <a:latin typeface="Helvetica Light"/>
              </a:rPr>
              <a:t>Chrome Apps</a:t>
            </a:r>
          </a:p>
          <a:p>
            <a:pPr lvl="1">
              <a:lnSpc>
                <a:spcPct val="150000"/>
              </a:lnSpc>
              <a:buFont typeface="Wingdings" panose="05000000000000000000" pitchFamily="2" charset="2"/>
              <a:buChar char="§"/>
            </a:pPr>
            <a:r>
              <a:rPr lang="en-IE" dirty="0">
                <a:solidFill>
                  <a:schemeClr val="tx1">
                    <a:lumMod val="75000"/>
                  </a:schemeClr>
                </a:solidFill>
                <a:latin typeface="Helvetica Light"/>
              </a:rPr>
              <a:t>Android</a:t>
            </a:r>
          </a:p>
          <a:p>
            <a:pPr lvl="1">
              <a:lnSpc>
                <a:spcPct val="150000"/>
              </a:lnSpc>
              <a:buFont typeface="Wingdings" panose="05000000000000000000" pitchFamily="2" charset="2"/>
              <a:buChar char="§"/>
            </a:pPr>
            <a:r>
              <a:rPr lang="en-IE" dirty="0">
                <a:solidFill>
                  <a:schemeClr val="tx1">
                    <a:lumMod val="75000"/>
                  </a:schemeClr>
                </a:solidFill>
                <a:latin typeface="Helvetica Light"/>
              </a:rPr>
              <a:t>Amazon Kindles</a:t>
            </a:r>
          </a:p>
        </p:txBody>
      </p:sp>
    </p:spTree>
    <p:extLst>
      <p:ext uri="{BB962C8B-B14F-4D97-AF65-F5344CB8AC3E}">
        <p14:creationId xmlns:p14="http://schemas.microsoft.com/office/powerpoint/2010/main" val="3455293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694703" y="426915"/>
            <a:ext cx="10802595" cy="665285"/>
          </a:xfrm>
        </p:spPr>
        <p:txBody>
          <a:bodyPr>
            <a:normAutofit fontScale="90000"/>
          </a:bodyPr>
          <a:lstStyle/>
          <a:p>
            <a:r>
              <a:rPr lang="en-US" dirty="0"/>
              <a:t>AZURE NOTIFICATIONS </a:t>
            </a:r>
            <a:r>
              <a:rPr lang="en-US" dirty="0">
                <a:solidFill>
                  <a:schemeClr val="accent2"/>
                </a:solidFill>
              </a:rPr>
              <a:t>HUB</a:t>
            </a:r>
          </a:p>
        </p:txBody>
      </p:sp>
      <p:pic>
        <p:nvPicPr>
          <p:cNvPr id="4" name="Picture 7"/>
          <p:cNvPicPr>
            <a:picLocks noChangeAspect="1"/>
          </p:cNvPicPr>
          <p:nvPr/>
        </p:nvPicPr>
        <p:blipFill>
          <a:blip r:embed="rId2"/>
          <a:stretch>
            <a:fillRect/>
          </a:stretch>
        </p:blipFill>
        <p:spPr>
          <a:xfrm>
            <a:off x="1852343" y="1458288"/>
            <a:ext cx="7635631" cy="4850934"/>
          </a:xfrm>
          <a:prstGeom prst="rect">
            <a:avLst/>
          </a:prstGeom>
        </p:spPr>
      </p:pic>
    </p:spTree>
    <p:extLst>
      <p:ext uri="{BB962C8B-B14F-4D97-AF65-F5344CB8AC3E}">
        <p14:creationId xmlns:p14="http://schemas.microsoft.com/office/powerpoint/2010/main" val="13814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10711596" cy="2799232"/>
          </a:xfrm>
        </p:spPr>
        <p:txBody>
          <a:bodyPr/>
          <a:lstStyle/>
          <a:p>
            <a:r>
              <a:rPr lang="en-US" dirty="0" err="1"/>
              <a:t>Añadiendo</a:t>
            </a:r>
            <a:r>
              <a:rPr lang="en-US" dirty="0"/>
              <a:t> </a:t>
            </a:r>
            <a:r>
              <a:rPr lang="en-US" dirty="0" err="1"/>
              <a:t>notificaciones</a:t>
            </a:r>
            <a:r>
              <a:rPr lang="en-US" dirty="0"/>
              <a:t> Push</a:t>
            </a:r>
            <a:br>
              <a:rPr lang="en-US" dirty="0"/>
            </a:br>
            <a:r>
              <a:rPr lang="en-US" sz="7200" b="1" dirty="0"/>
              <a:t>Demo</a:t>
            </a:r>
            <a:endParaRPr lang="en-US" b="1" dirty="0"/>
          </a:p>
        </p:txBody>
      </p:sp>
    </p:spTree>
    <p:extLst>
      <p:ext uri="{BB962C8B-B14F-4D97-AF65-F5344CB8AC3E}">
        <p14:creationId xmlns:p14="http://schemas.microsoft.com/office/powerpoint/2010/main" val="37361686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Sync </a:t>
            </a:r>
            <a:r>
              <a:rPr lang="en-US" dirty="0" err="1"/>
              <a:t>ficheros</a:t>
            </a:r>
            <a:endParaRPr lang="en-US" dirty="0"/>
          </a:p>
        </p:txBody>
      </p:sp>
    </p:spTree>
    <p:extLst>
      <p:ext uri="{BB962C8B-B14F-4D97-AF65-F5344CB8AC3E}">
        <p14:creationId xmlns:p14="http://schemas.microsoft.com/office/powerpoint/2010/main" val="19049798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Apps de </a:t>
            </a:r>
            <a:r>
              <a:rPr lang="en-US" dirty="0" err="1"/>
              <a:t>calidad</a:t>
            </a:r>
            <a:endParaRPr lang="en-US" dirty="0"/>
          </a:p>
        </p:txBody>
      </p:sp>
    </p:spTree>
    <p:extLst>
      <p:ext uri="{BB962C8B-B14F-4D97-AF65-F5344CB8AC3E}">
        <p14:creationId xmlns:p14="http://schemas.microsoft.com/office/powerpoint/2010/main" val="36929926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r>
              <a:rPr lang="en-US" dirty="0" err="1"/>
              <a:t>Sincronización</a:t>
            </a:r>
            <a:r>
              <a:rPr lang="en-US" dirty="0"/>
              <a:t> de </a:t>
            </a:r>
            <a:r>
              <a:rPr lang="en-US" dirty="0" err="1"/>
              <a:t>archivos</a:t>
            </a:r>
            <a:r>
              <a:rPr lang="en-US" dirty="0"/>
              <a:t> con Azure Storage.</a:t>
            </a:r>
          </a:p>
        </p:txBody>
      </p:sp>
      <p:sp>
        <p:nvSpPr>
          <p:cNvPr id="3" name="Title 2"/>
          <p:cNvSpPr>
            <a:spLocks noGrp="1"/>
          </p:cNvSpPr>
          <p:nvPr>
            <p:ph type="title"/>
          </p:nvPr>
        </p:nvSpPr>
        <p:spPr/>
        <p:txBody>
          <a:bodyPr/>
          <a:lstStyle/>
          <a:p>
            <a:r>
              <a:rPr lang="en-US" dirty="0">
                <a:latin typeface="Exo"/>
              </a:rPr>
              <a:t>FILE </a:t>
            </a:r>
            <a:r>
              <a:rPr lang="en-US" dirty="0">
                <a:solidFill>
                  <a:schemeClr val="accent2"/>
                </a:solidFill>
                <a:latin typeface="Exo"/>
              </a:rPr>
              <a:t>SYNC</a:t>
            </a:r>
          </a:p>
        </p:txBody>
      </p:sp>
      <p:pic>
        <p:nvPicPr>
          <p:cNvPr id="5" name="Picture 4">
            <a:hlinkClick r:id="rId3"/>
          </p:cNvPr>
          <p:cNvPicPr>
            <a:picLocks noChangeAspect="1"/>
          </p:cNvPicPr>
          <p:nvPr/>
        </p:nvPicPr>
        <p:blipFill>
          <a:blip r:embed="rId4"/>
          <a:stretch>
            <a:fillRect/>
          </a:stretch>
        </p:blipFill>
        <p:spPr>
          <a:xfrm>
            <a:off x="2286824" y="1778000"/>
            <a:ext cx="7226300" cy="5080000"/>
          </a:xfrm>
          <a:prstGeom prst="rect">
            <a:avLst/>
          </a:prstGeom>
        </p:spPr>
      </p:pic>
    </p:spTree>
    <p:extLst>
      <p:ext uri="{BB962C8B-B14F-4D97-AF65-F5344CB8AC3E}">
        <p14:creationId xmlns:p14="http://schemas.microsoft.com/office/powerpoint/2010/main" val="25269951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10711596" cy="2799232"/>
          </a:xfrm>
        </p:spPr>
        <p:txBody>
          <a:bodyPr/>
          <a:lstStyle/>
          <a:p>
            <a:r>
              <a:rPr lang="en-US" dirty="0" err="1"/>
              <a:t>Sincronización</a:t>
            </a:r>
            <a:r>
              <a:rPr lang="en-US" dirty="0"/>
              <a:t> de </a:t>
            </a:r>
            <a:r>
              <a:rPr lang="en-US" dirty="0" err="1"/>
              <a:t>archivos</a:t>
            </a:r>
            <a:br>
              <a:rPr lang="en-US" dirty="0"/>
            </a:br>
            <a:r>
              <a:rPr lang="en-US" sz="7200" b="1" dirty="0"/>
              <a:t>Demo</a:t>
            </a:r>
            <a:endParaRPr lang="en-US" b="1" dirty="0"/>
          </a:p>
        </p:txBody>
      </p:sp>
    </p:spTree>
    <p:extLst>
      <p:ext uri="{BB962C8B-B14F-4D97-AF65-F5344CB8AC3E}">
        <p14:creationId xmlns:p14="http://schemas.microsoft.com/office/powerpoint/2010/main" val="28258006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One more thing…</a:t>
            </a:r>
          </a:p>
        </p:txBody>
      </p:sp>
    </p:spTree>
    <p:extLst>
      <p:ext uri="{BB962C8B-B14F-4D97-AF65-F5344CB8AC3E}">
        <p14:creationId xmlns:p14="http://schemas.microsoft.com/office/powerpoint/2010/main" val="30742255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Sync Offline</a:t>
            </a:r>
          </a:p>
        </p:txBody>
      </p:sp>
    </p:spTree>
    <p:extLst>
      <p:ext uri="{BB962C8B-B14F-4D97-AF65-F5344CB8AC3E}">
        <p14:creationId xmlns:p14="http://schemas.microsoft.com/office/powerpoint/2010/main" val="23639348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a:solidFill>
                  <a:srgbClr val="00BCF2"/>
                </a:solidFill>
              </a:rPr>
              <a:t>Online vs Offline</a:t>
            </a:r>
            <a:endParaRPr lang="en-US" sz="4400" dirty="0">
              <a:solidFill>
                <a:srgbClr val="00BCF2"/>
              </a:solidFill>
            </a:endParaRPr>
          </a:p>
        </p:txBody>
      </p:sp>
      <p:sp>
        <p:nvSpPr>
          <p:cNvPr id="12" name="Text Placeholder 2"/>
          <p:cNvSpPr txBox="1">
            <a:spLocks/>
          </p:cNvSpPr>
          <p:nvPr/>
        </p:nvSpPr>
        <p:spPr>
          <a:xfrm>
            <a:off x="500743" y="1189494"/>
            <a:ext cx="11424338" cy="50678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Los </a:t>
            </a:r>
            <a:r>
              <a:rPr lang="en-US" dirty="0" err="1"/>
              <a:t>dispositivos</a:t>
            </a:r>
            <a:r>
              <a:rPr lang="en-US" dirty="0"/>
              <a:t> </a:t>
            </a:r>
            <a:r>
              <a:rPr lang="en-US" dirty="0" err="1"/>
              <a:t>móviles</a:t>
            </a:r>
            <a:r>
              <a:rPr lang="en-US" dirty="0"/>
              <a:t> a menudo </a:t>
            </a:r>
            <a:r>
              <a:rPr lang="en-US" dirty="0" err="1"/>
              <a:t>pasan</a:t>
            </a:r>
            <a:r>
              <a:rPr lang="en-US" dirty="0"/>
              <a:t> </a:t>
            </a:r>
            <a:r>
              <a:rPr lang="en-US" dirty="0" err="1"/>
              <a:t>por</a:t>
            </a:r>
            <a:r>
              <a:rPr lang="en-US" dirty="0"/>
              <a:t> </a:t>
            </a:r>
            <a:r>
              <a:rPr lang="en-US" dirty="0" err="1"/>
              <a:t>diferentes</a:t>
            </a:r>
            <a:r>
              <a:rPr lang="en-US" dirty="0"/>
              <a:t> </a:t>
            </a:r>
            <a:r>
              <a:rPr lang="en-US" dirty="0" err="1"/>
              <a:t>estados</a:t>
            </a:r>
            <a:r>
              <a:rPr lang="en-US" dirty="0"/>
              <a:t> y </a:t>
            </a:r>
            <a:r>
              <a:rPr lang="en-US" dirty="0" err="1"/>
              <a:t>condiciones</a:t>
            </a:r>
            <a:r>
              <a:rPr lang="en-US" dirty="0"/>
              <a:t> que </a:t>
            </a:r>
            <a:r>
              <a:rPr lang="en-US" dirty="0" err="1"/>
              <a:t>afectan</a:t>
            </a:r>
            <a:r>
              <a:rPr lang="en-US" dirty="0"/>
              <a:t> a las </a:t>
            </a:r>
            <a:r>
              <a:rPr lang="en-US" dirty="0" err="1"/>
              <a:t>aplicaciones</a:t>
            </a:r>
            <a:r>
              <a:rPr lang="en-US" dirty="0"/>
              <a:t>. Entre el </a:t>
            </a:r>
            <a:r>
              <a:rPr lang="en-US" dirty="0" err="1"/>
              <a:t>cambio</a:t>
            </a:r>
            <a:r>
              <a:rPr lang="en-US" dirty="0"/>
              <a:t> de </a:t>
            </a:r>
            <a:r>
              <a:rPr lang="en-US" dirty="0" err="1"/>
              <a:t>estado</a:t>
            </a:r>
            <a:r>
              <a:rPr lang="en-US" dirty="0"/>
              <a:t> </a:t>
            </a:r>
            <a:r>
              <a:rPr lang="en-US" dirty="0" err="1"/>
              <a:t>más</a:t>
            </a:r>
            <a:r>
              <a:rPr lang="en-US" dirty="0"/>
              <a:t> habitual se </a:t>
            </a:r>
            <a:r>
              <a:rPr lang="en-US" dirty="0" err="1"/>
              <a:t>encuentra</a:t>
            </a:r>
            <a:r>
              <a:rPr lang="en-US" dirty="0"/>
              <a:t> la </a:t>
            </a:r>
            <a:r>
              <a:rPr lang="en-US" b="1" dirty="0" err="1"/>
              <a:t>falta</a:t>
            </a:r>
            <a:r>
              <a:rPr lang="en-US" b="1" dirty="0"/>
              <a:t> de </a:t>
            </a:r>
            <a:r>
              <a:rPr lang="en-US" b="1" dirty="0" err="1"/>
              <a:t>acceso</a:t>
            </a:r>
            <a:r>
              <a:rPr lang="en-US" b="1" dirty="0"/>
              <a:t> a internet</a:t>
            </a:r>
            <a:r>
              <a:rPr lang="en-US" dirty="0"/>
              <a:t>.</a:t>
            </a:r>
          </a:p>
          <a:p>
            <a:pPr marL="0" indent="0">
              <a:buNone/>
            </a:pPr>
            <a:endParaRPr lang="en-US" dirty="0"/>
          </a:p>
          <a:p>
            <a:pPr marL="0" indent="0">
              <a:buNone/>
            </a:pPr>
            <a:r>
              <a:rPr lang="en-US" dirty="0"/>
              <a:t>Como </a:t>
            </a:r>
            <a:r>
              <a:rPr lang="en-US" dirty="0" err="1"/>
              <a:t>desarrolladores</a:t>
            </a:r>
            <a:r>
              <a:rPr lang="en-US" dirty="0"/>
              <a:t>, </a:t>
            </a:r>
            <a:r>
              <a:rPr lang="en-US" dirty="0" err="1"/>
              <a:t>debemos</a:t>
            </a:r>
            <a:r>
              <a:rPr lang="en-US" dirty="0"/>
              <a:t> decider </a:t>
            </a:r>
            <a:r>
              <a:rPr lang="en-US" dirty="0" err="1"/>
              <a:t>si</a:t>
            </a:r>
            <a:r>
              <a:rPr lang="en-US" dirty="0"/>
              <a:t> </a:t>
            </a:r>
            <a:r>
              <a:rPr lang="en-US" dirty="0" err="1"/>
              <a:t>nuestra</a:t>
            </a:r>
            <a:r>
              <a:rPr lang="en-US" dirty="0"/>
              <a:t> </a:t>
            </a:r>
            <a:r>
              <a:rPr lang="en-US" dirty="0" err="1"/>
              <a:t>aplicación</a:t>
            </a:r>
            <a:r>
              <a:rPr lang="en-US" dirty="0"/>
              <a:t> </a:t>
            </a:r>
            <a:r>
              <a:rPr lang="en-US" dirty="0" err="1"/>
              <a:t>deja</a:t>
            </a:r>
            <a:r>
              <a:rPr lang="en-US" dirty="0"/>
              <a:t> de </a:t>
            </a:r>
            <a:r>
              <a:rPr lang="en-US" dirty="0" err="1"/>
              <a:t>funcionar</a:t>
            </a:r>
            <a:r>
              <a:rPr lang="en-US" dirty="0"/>
              <a:t> offline (no </a:t>
            </a:r>
            <a:r>
              <a:rPr lang="en-US" dirty="0" err="1"/>
              <a:t>permite</a:t>
            </a:r>
            <a:r>
              <a:rPr lang="en-US" dirty="0"/>
              <a:t> el </a:t>
            </a:r>
            <a:r>
              <a:rPr lang="en-US" dirty="0" err="1"/>
              <a:t>acceso</a:t>
            </a:r>
            <a:r>
              <a:rPr lang="en-US" dirty="0"/>
              <a:t> a </a:t>
            </a:r>
            <a:r>
              <a:rPr lang="en-US" dirty="0" err="1"/>
              <a:t>apartados</a:t>
            </a:r>
            <a:r>
              <a:rPr lang="en-US" dirty="0"/>
              <a:t>, etc.) o </a:t>
            </a:r>
            <a:r>
              <a:rPr lang="en-US" dirty="0" err="1"/>
              <a:t>bien</a:t>
            </a:r>
            <a:r>
              <a:rPr lang="en-US" dirty="0"/>
              <a:t> </a:t>
            </a:r>
            <a:r>
              <a:rPr lang="en-US" dirty="0" err="1"/>
              <a:t>si</a:t>
            </a:r>
            <a:r>
              <a:rPr lang="en-US" dirty="0"/>
              <a:t> se </a:t>
            </a:r>
            <a:r>
              <a:rPr lang="en-US" dirty="0" err="1"/>
              <a:t>añade</a:t>
            </a:r>
            <a:r>
              <a:rPr lang="en-US" dirty="0"/>
              <a:t> </a:t>
            </a:r>
            <a:r>
              <a:rPr lang="en-US" dirty="0" err="1"/>
              <a:t>una</a:t>
            </a:r>
            <a:r>
              <a:rPr lang="en-US" dirty="0"/>
              <a:t> </a:t>
            </a:r>
            <a:r>
              <a:rPr lang="en-US" b="1" dirty="0"/>
              <a:t>cache offline </a:t>
            </a:r>
            <a:r>
              <a:rPr lang="en-US" dirty="0"/>
              <a:t>que </a:t>
            </a:r>
            <a:r>
              <a:rPr lang="en-US" dirty="0" err="1"/>
              <a:t>permita</a:t>
            </a:r>
            <a:r>
              <a:rPr lang="en-US" dirty="0"/>
              <a:t> </a:t>
            </a:r>
            <a:r>
              <a:rPr lang="en-US" dirty="0" err="1"/>
              <a:t>seguir</a:t>
            </a:r>
            <a:r>
              <a:rPr lang="en-US" dirty="0"/>
              <a:t> </a:t>
            </a:r>
            <a:r>
              <a:rPr lang="en-US" dirty="0" err="1"/>
              <a:t>trabajando</a:t>
            </a:r>
            <a:r>
              <a:rPr lang="en-US" dirty="0"/>
              <a:t>.</a:t>
            </a:r>
          </a:p>
        </p:txBody>
      </p:sp>
    </p:spTree>
    <p:extLst>
      <p:ext uri="{BB962C8B-B14F-4D97-AF65-F5344CB8AC3E}">
        <p14:creationId xmlns:p14="http://schemas.microsoft.com/office/powerpoint/2010/main" val="21912417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Sincronización</a:t>
            </a:r>
            <a:r>
              <a:rPr lang="en-US" sz="4400" b="1" dirty="0">
                <a:solidFill>
                  <a:srgbClr val="00BCF2"/>
                </a:solidFill>
              </a:rPr>
              <a:t> Offline</a:t>
            </a:r>
            <a:endParaRPr lang="en-US" sz="4400" dirty="0">
              <a:solidFill>
                <a:srgbClr val="00BCF2"/>
              </a:solidFill>
            </a:endParaRPr>
          </a:p>
        </p:txBody>
      </p:sp>
      <p:sp>
        <p:nvSpPr>
          <p:cNvPr id="12" name="Text Placeholder 2"/>
          <p:cNvSpPr txBox="1">
            <a:spLocks/>
          </p:cNvSpPr>
          <p:nvPr/>
        </p:nvSpPr>
        <p:spPr>
          <a:xfrm>
            <a:off x="500743" y="1189494"/>
            <a:ext cx="11424338" cy="50678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Azure </a:t>
            </a:r>
            <a:r>
              <a:rPr lang="en-US" dirty="0" err="1"/>
              <a:t>permite</a:t>
            </a:r>
            <a:r>
              <a:rPr lang="en-US" dirty="0"/>
              <a:t> la </a:t>
            </a:r>
            <a:r>
              <a:rPr lang="en-US" b="1" dirty="0" err="1"/>
              <a:t>sincronización</a:t>
            </a:r>
            <a:r>
              <a:rPr lang="en-US" b="1" dirty="0"/>
              <a:t> offline </a:t>
            </a:r>
            <a:r>
              <a:rPr lang="en-US" dirty="0"/>
              <a:t>de </a:t>
            </a:r>
            <a:r>
              <a:rPr lang="en-US" dirty="0" err="1"/>
              <a:t>los</a:t>
            </a:r>
            <a:r>
              <a:rPr lang="en-US" dirty="0"/>
              <a:t> </a:t>
            </a:r>
            <a:r>
              <a:rPr lang="en-US" dirty="0" err="1"/>
              <a:t>datos</a:t>
            </a:r>
            <a:r>
              <a:rPr lang="en-US" dirty="0"/>
              <a:t> con </a:t>
            </a:r>
            <a:r>
              <a:rPr lang="en-US" dirty="0" err="1"/>
              <a:t>pocas</a:t>
            </a:r>
            <a:r>
              <a:rPr lang="en-US" dirty="0"/>
              <a:t> </a:t>
            </a:r>
            <a:r>
              <a:rPr lang="en-US" dirty="0" err="1"/>
              <a:t>líneas</a:t>
            </a:r>
            <a:r>
              <a:rPr lang="en-US" dirty="0"/>
              <a:t> de </a:t>
            </a:r>
            <a:r>
              <a:rPr lang="en-US" dirty="0" err="1"/>
              <a:t>código</a:t>
            </a:r>
            <a:r>
              <a:rPr lang="en-US" dirty="0"/>
              <a:t>. </a:t>
            </a:r>
          </a:p>
          <a:p>
            <a:pPr marL="0" indent="0">
              <a:buNone/>
            </a:pPr>
            <a:endParaRPr lang="en-US" dirty="0"/>
          </a:p>
          <a:p>
            <a:pPr marL="0" indent="0">
              <a:buNone/>
            </a:pPr>
            <a:r>
              <a:rPr lang="en-US" dirty="0"/>
              <a:t>Los </a:t>
            </a:r>
            <a:r>
              <a:rPr lang="en-US" dirty="0" err="1"/>
              <a:t>beneficios</a:t>
            </a:r>
            <a:r>
              <a:rPr lang="en-US" dirty="0"/>
              <a:t>:</a:t>
            </a:r>
          </a:p>
          <a:p>
            <a:r>
              <a:rPr lang="en-US" dirty="0" err="1"/>
              <a:t>Permite</a:t>
            </a:r>
            <a:r>
              <a:rPr lang="en-US" dirty="0"/>
              <a:t> el </a:t>
            </a:r>
            <a:r>
              <a:rPr lang="en-US" dirty="0" err="1"/>
              <a:t>acceso</a:t>
            </a:r>
            <a:r>
              <a:rPr lang="en-US" dirty="0"/>
              <a:t> a la </a:t>
            </a:r>
            <a:r>
              <a:rPr lang="en-US" dirty="0" err="1"/>
              <a:t>información</a:t>
            </a:r>
            <a:r>
              <a:rPr lang="en-US" dirty="0"/>
              <a:t> sin red.</a:t>
            </a:r>
          </a:p>
          <a:p>
            <a:r>
              <a:rPr lang="en-US" dirty="0" err="1"/>
              <a:t>Sincronización</a:t>
            </a:r>
            <a:r>
              <a:rPr lang="en-US" dirty="0"/>
              <a:t> </a:t>
            </a:r>
            <a:r>
              <a:rPr lang="en-US" dirty="0" err="1"/>
              <a:t>automática</a:t>
            </a:r>
            <a:r>
              <a:rPr lang="en-US" dirty="0"/>
              <a:t> de </a:t>
            </a:r>
            <a:r>
              <a:rPr lang="en-US" dirty="0" err="1"/>
              <a:t>datos</a:t>
            </a:r>
            <a:r>
              <a:rPr lang="en-US" dirty="0"/>
              <a:t> con cache local.</a:t>
            </a:r>
          </a:p>
          <a:p>
            <a:r>
              <a:rPr lang="en-US" dirty="0"/>
              <a:t>Control </a:t>
            </a:r>
            <a:r>
              <a:rPr lang="en-US" dirty="0" err="1"/>
              <a:t>sobre</a:t>
            </a:r>
            <a:r>
              <a:rPr lang="en-US" dirty="0"/>
              <a:t> </a:t>
            </a:r>
            <a:r>
              <a:rPr lang="en-US" dirty="0" err="1"/>
              <a:t>cuándo</a:t>
            </a:r>
            <a:r>
              <a:rPr lang="en-US" dirty="0"/>
              <a:t> se </a:t>
            </a:r>
            <a:r>
              <a:rPr lang="en-US" dirty="0" err="1"/>
              <a:t>realiza</a:t>
            </a:r>
            <a:r>
              <a:rPr lang="en-US" dirty="0"/>
              <a:t> la </a:t>
            </a:r>
            <a:r>
              <a:rPr lang="en-US" dirty="0" err="1"/>
              <a:t>sincronización</a:t>
            </a:r>
            <a:r>
              <a:rPr lang="en-US" dirty="0"/>
              <a:t>.</a:t>
            </a:r>
          </a:p>
          <a:p>
            <a:endParaRPr lang="en-US" dirty="0"/>
          </a:p>
        </p:txBody>
      </p:sp>
    </p:spTree>
    <p:extLst>
      <p:ext uri="{BB962C8B-B14F-4D97-AF65-F5344CB8AC3E}">
        <p14:creationId xmlns:p14="http://schemas.microsoft.com/office/powerpoint/2010/main" val="18748192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10711596" cy="2799232"/>
          </a:xfrm>
        </p:spPr>
        <p:txBody>
          <a:bodyPr/>
          <a:lstStyle/>
          <a:p>
            <a:r>
              <a:rPr lang="en-US" dirty="0"/>
              <a:t>Sync Offline</a:t>
            </a:r>
            <a:br>
              <a:rPr lang="en-US" dirty="0"/>
            </a:br>
            <a:r>
              <a:rPr lang="en-US" sz="7200" b="1" dirty="0"/>
              <a:t>Demo</a:t>
            </a:r>
            <a:endParaRPr lang="en-US" b="1" dirty="0"/>
          </a:p>
        </p:txBody>
      </p:sp>
    </p:spTree>
    <p:extLst>
      <p:ext uri="{BB962C8B-B14F-4D97-AF65-F5344CB8AC3E}">
        <p14:creationId xmlns:p14="http://schemas.microsoft.com/office/powerpoint/2010/main" val="32899210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A comer!</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3"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sp>
        <p:nvSpPr>
          <p:cNvPr id="16" name="TextBox 9"/>
          <p:cNvSpPr txBox="1"/>
          <p:nvPr/>
        </p:nvSpPr>
        <p:spPr>
          <a:xfrm>
            <a:off x="1701029" y="5819468"/>
            <a:ext cx="3341488" cy="40844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7" name="TextBox 10"/>
          <p:cNvSpPr txBox="1"/>
          <p:nvPr/>
        </p:nvSpPr>
        <p:spPr>
          <a:xfrm>
            <a:off x="4980373" y="5819468"/>
            <a:ext cx="3923930" cy="445443"/>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8" name="TextBox 14"/>
          <p:cNvSpPr txBox="1"/>
          <p:nvPr/>
        </p:nvSpPr>
        <p:spPr>
          <a:xfrm>
            <a:off x="8802395" y="5819468"/>
            <a:ext cx="2440267" cy="40844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spTree>
    <p:extLst>
      <p:ext uri="{BB962C8B-B14F-4D97-AF65-F5344CB8AC3E}">
        <p14:creationId xmlns:p14="http://schemas.microsoft.com/office/powerpoint/2010/main" val="171618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559911" y="2947500"/>
            <a:ext cx="886791" cy="886791"/>
          </a:xfrm>
          <a:prstGeom prst="rect">
            <a:avLst/>
          </a:prstGeom>
        </p:spPr>
      </p:pic>
      <p:pic>
        <p:nvPicPr>
          <p:cNvPr id="62" name="Picture 61"/>
          <p:cNvPicPr>
            <a:picLocks noChangeAspect="1"/>
          </p:cNvPicPr>
          <p:nvPr/>
        </p:nvPicPr>
        <p:blipFill>
          <a:blip r:embed="rId3"/>
          <a:stretch>
            <a:fillRect/>
          </a:stretch>
        </p:blipFill>
        <p:spPr>
          <a:xfrm>
            <a:off x="6440167" y="2967175"/>
            <a:ext cx="850524" cy="850524"/>
          </a:xfrm>
          <a:prstGeom prst="rect">
            <a:avLst/>
          </a:prstGeom>
        </p:spPr>
      </p:pic>
      <p:pic>
        <p:nvPicPr>
          <p:cNvPr id="63" name="Picture 62"/>
          <p:cNvPicPr>
            <a:picLocks noChangeAspect="1"/>
          </p:cNvPicPr>
          <p:nvPr/>
        </p:nvPicPr>
        <p:blipFill>
          <a:blip r:embed="rId3"/>
          <a:stretch>
            <a:fillRect/>
          </a:stretch>
        </p:blipFill>
        <p:spPr>
          <a:xfrm>
            <a:off x="8195178" y="2976780"/>
            <a:ext cx="850524" cy="850524"/>
          </a:xfrm>
          <a:prstGeom prst="rect">
            <a:avLst/>
          </a:prstGeom>
        </p:spPr>
      </p:pic>
      <p:pic>
        <p:nvPicPr>
          <p:cNvPr id="64" name="Picture 63"/>
          <p:cNvPicPr>
            <a:picLocks noChangeAspect="1"/>
          </p:cNvPicPr>
          <p:nvPr/>
        </p:nvPicPr>
        <p:blipFill>
          <a:blip r:embed="rId3"/>
          <a:stretch>
            <a:fillRect/>
          </a:stretch>
        </p:blipFill>
        <p:spPr>
          <a:xfrm>
            <a:off x="3797225" y="3836908"/>
            <a:ext cx="850524" cy="850524"/>
          </a:xfrm>
          <a:prstGeom prst="rect">
            <a:avLst/>
          </a:prstGeom>
        </p:spPr>
      </p:pic>
      <p:pic>
        <p:nvPicPr>
          <p:cNvPr id="65" name="Picture 64"/>
          <p:cNvPicPr>
            <a:picLocks noChangeAspect="1"/>
          </p:cNvPicPr>
          <p:nvPr/>
        </p:nvPicPr>
        <p:blipFill>
          <a:blip r:embed="rId3"/>
          <a:stretch>
            <a:fillRect/>
          </a:stretch>
        </p:blipFill>
        <p:spPr>
          <a:xfrm>
            <a:off x="4658647" y="4750606"/>
            <a:ext cx="850524" cy="850524"/>
          </a:xfrm>
          <a:prstGeom prst="rect">
            <a:avLst/>
          </a:prstGeom>
        </p:spPr>
      </p:pic>
      <p:pic>
        <p:nvPicPr>
          <p:cNvPr id="66" name="Picture 65"/>
          <p:cNvPicPr>
            <a:picLocks noChangeAspect="1"/>
          </p:cNvPicPr>
          <p:nvPr/>
        </p:nvPicPr>
        <p:blipFill>
          <a:blip r:embed="rId3"/>
          <a:stretch>
            <a:fillRect/>
          </a:stretch>
        </p:blipFill>
        <p:spPr>
          <a:xfrm>
            <a:off x="9896781" y="4725854"/>
            <a:ext cx="850524" cy="850524"/>
          </a:xfrm>
          <a:prstGeom prst="rect">
            <a:avLst/>
          </a:prstGeom>
        </p:spPr>
      </p:pic>
      <p:pic>
        <p:nvPicPr>
          <p:cNvPr id="67" name="Picture 66"/>
          <p:cNvPicPr>
            <a:picLocks noChangeAspect="1"/>
          </p:cNvPicPr>
          <p:nvPr/>
        </p:nvPicPr>
        <p:blipFill>
          <a:blip r:embed="rId3"/>
          <a:stretch>
            <a:fillRect/>
          </a:stretch>
        </p:blipFill>
        <p:spPr>
          <a:xfrm>
            <a:off x="7313454" y="5595585"/>
            <a:ext cx="850524" cy="850524"/>
          </a:xfrm>
          <a:prstGeom prst="rect">
            <a:avLst/>
          </a:prstGeom>
        </p:spPr>
      </p:pic>
      <p:pic>
        <p:nvPicPr>
          <p:cNvPr id="69" name="Picture 68"/>
          <p:cNvPicPr>
            <a:picLocks noChangeAspect="1"/>
          </p:cNvPicPr>
          <p:nvPr/>
        </p:nvPicPr>
        <p:blipFill>
          <a:blip r:embed="rId2"/>
          <a:stretch>
            <a:fillRect/>
          </a:stretch>
        </p:blipFill>
        <p:spPr>
          <a:xfrm>
            <a:off x="9019053" y="2958646"/>
            <a:ext cx="886791" cy="886791"/>
          </a:xfrm>
          <a:prstGeom prst="rect">
            <a:avLst/>
          </a:prstGeom>
        </p:spPr>
      </p:pic>
      <p:pic>
        <p:nvPicPr>
          <p:cNvPr id="70" name="Picture 69"/>
          <p:cNvPicPr>
            <a:picLocks noChangeAspect="1"/>
          </p:cNvPicPr>
          <p:nvPr/>
        </p:nvPicPr>
        <p:blipFill>
          <a:blip r:embed="rId2"/>
          <a:stretch>
            <a:fillRect/>
          </a:stretch>
        </p:blipFill>
        <p:spPr>
          <a:xfrm>
            <a:off x="9879195" y="3827304"/>
            <a:ext cx="886791" cy="886791"/>
          </a:xfrm>
          <a:prstGeom prst="rect">
            <a:avLst/>
          </a:prstGeom>
        </p:spPr>
      </p:pic>
      <p:pic>
        <p:nvPicPr>
          <p:cNvPr id="71" name="Picture 70"/>
          <p:cNvPicPr>
            <a:picLocks noChangeAspect="1"/>
          </p:cNvPicPr>
          <p:nvPr/>
        </p:nvPicPr>
        <p:blipFill>
          <a:blip r:embed="rId2"/>
          <a:stretch>
            <a:fillRect/>
          </a:stretch>
        </p:blipFill>
        <p:spPr>
          <a:xfrm>
            <a:off x="8168488" y="4728006"/>
            <a:ext cx="886791" cy="886791"/>
          </a:xfrm>
          <a:prstGeom prst="rect">
            <a:avLst/>
          </a:prstGeom>
        </p:spPr>
      </p:pic>
      <p:pic>
        <p:nvPicPr>
          <p:cNvPr id="72" name="Picture 71"/>
          <p:cNvPicPr>
            <a:picLocks noChangeAspect="1"/>
          </p:cNvPicPr>
          <p:nvPr/>
        </p:nvPicPr>
        <p:blipFill>
          <a:blip r:embed="rId2"/>
          <a:stretch>
            <a:fillRect/>
          </a:stretch>
        </p:blipFill>
        <p:spPr>
          <a:xfrm>
            <a:off x="5550452" y="5609428"/>
            <a:ext cx="886791" cy="886791"/>
          </a:xfrm>
          <a:prstGeom prst="rect">
            <a:avLst/>
          </a:prstGeom>
        </p:spPr>
      </p:pic>
      <p:pic>
        <p:nvPicPr>
          <p:cNvPr id="73" name="Picture 72"/>
          <p:cNvPicPr>
            <a:picLocks noChangeAspect="1"/>
          </p:cNvPicPr>
          <p:nvPr/>
        </p:nvPicPr>
        <p:blipFill>
          <a:blip r:embed="rId2"/>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stretch>
            <a:fillRect/>
          </a:stretch>
        </p:blipFill>
        <p:spPr>
          <a:xfrm>
            <a:off x="6457612" y="4750606"/>
            <a:ext cx="850524" cy="850524"/>
          </a:xfrm>
          <a:prstGeom prst="rect">
            <a:avLst/>
          </a:prstGeom>
        </p:spPr>
      </p:pic>
      <p:pic>
        <p:nvPicPr>
          <p:cNvPr id="60" name="Picture 59"/>
          <p:cNvPicPr>
            <a:picLocks noChangeAspect="1"/>
          </p:cNvPicPr>
          <p:nvPr/>
        </p:nvPicPr>
        <p:blipFill>
          <a:blip r:embed="rId5"/>
          <a:stretch>
            <a:fillRect/>
          </a:stretch>
        </p:blipFill>
        <p:spPr>
          <a:xfrm>
            <a:off x="9037426" y="5614797"/>
            <a:ext cx="850524" cy="850524"/>
          </a:xfrm>
          <a:prstGeom prst="rect">
            <a:avLst/>
          </a:prstGeom>
        </p:spPr>
      </p:pic>
      <p:pic>
        <p:nvPicPr>
          <p:cNvPr id="61" name="Picture 60"/>
          <p:cNvPicPr>
            <a:picLocks noChangeAspect="1"/>
          </p:cNvPicPr>
          <p:nvPr/>
        </p:nvPicPr>
        <p:blipFill>
          <a:blip r:embed="rId5"/>
          <a:stretch>
            <a:fillRect/>
          </a:stretch>
        </p:blipFill>
        <p:spPr>
          <a:xfrm>
            <a:off x="10778708" y="3836908"/>
            <a:ext cx="850524" cy="850524"/>
          </a:xfrm>
          <a:prstGeom prst="rect">
            <a:avLst/>
          </a:prstGeom>
        </p:spPr>
      </p:pic>
      <p:sp>
        <p:nvSpPr>
          <p:cNvPr id="7" name="Text Placeholder 6"/>
          <p:cNvSpPr>
            <a:spLocks noGrp="1"/>
          </p:cNvSpPr>
          <p:nvPr>
            <p:ph type="body" idx="1"/>
          </p:nvPr>
        </p:nvSpPr>
        <p:spPr>
          <a:xfrm>
            <a:off x="624032" y="1219201"/>
            <a:ext cx="10515600" cy="1348061"/>
          </a:xfrm>
        </p:spPr>
        <p:txBody>
          <a:bodyPr/>
          <a:lstStyle/>
          <a:p>
            <a:r>
              <a:rPr lang="en-US" sz="3600" dirty="0"/>
              <a:t>La media de apps que un </a:t>
            </a:r>
            <a:r>
              <a:rPr lang="en-US" sz="3600" dirty="0" err="1"/>
              <a:t>usuario</a:t>
            </a:r>
            <a:r>
              <a:rPr lang="en-US" sz="3600" dirty="0"/>
              <a:t> </a:t>
            </a:r>
            <a:r>
              <a:rPr lang="en-US" sz="3600" dirty="0" err="1"/>
              <a:t>instala</a:t>
            </a:r>
            <a:r>
              <a:rPr lang="en-US" sz="3600" dirty="0"/>
              <a:t> </a:t>
            </a:r>
            <a:r>
              <a:rPr lang="en-US" sz="3600" dirty="0" err="1"/>
              <a:t>en</a:t>
            </a:r>
            <a:r>
              <a:rPr lang="en-US" sz="3600" dirty="0"/>
              <a:t> </a:t>
            </a:r>
            <a:r>
              <a:rPr lang="en-US" sz="3600" dirty="0" err="1"/>
              <a:t>su</a:t>
            </a:r>
            <a:r>
              <a:rPr lang="en-US" sz="3600" dirty="0"/>
              <a:t> </a:t>
            </a:r>
            <a:r>
              <a:rPr lang="en-US" sz="3600" dirty="0" err="1"/>
              <a:t>teléfono</a:t>
            </a:r>
            <a:r>
              <a:rPr lang="en-US" sz="3600" dirty="0"/>
              <a:t> </a:t>
            </a:r>
            <a:r>
              <a:rPr lang="en-US" sz="3600" dirty="0" err="1"/>
              <a:t>es</a:t>
            </a:r>
            <a:r>
              <a:rPr lang="en-US" sz="3600" dirty="0"/>
              <a:t> de </a:t>
            </a:r>
            <a:r>
              <a:rPr lang="en-US" sz="4800" b="1" dirty="0"/>
              <a:t>36</a:t>
            </a:r>
            <a:r>
              <a:rPr lang="en-US" sz="3600" dirty="0"/>
              <a:t> apps.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stretch>
            <a:fillRect/>
          </a:stretch>
        </p:blipFill>
        <p:spPr>
          <a:xfrm>
            <a:off x="9023239" y="3817702"/>
            <a:ext cx="888943" cy="888943"/>
          </a:xfrm>
          <a:prstGeom prst="rect">
            <a:avLst/>
          </a:prstGeom>
        </p:spPr>
      </p:pic>
      <p:pic>
        <p:nvPicPr>
          <p:cNvPr id="49" name="Picture 48"/>
          <p:cNvPicPr>
            <a:picLocks noChangeAspect="1"/>
          </p:cNvPicPr>
          <p:nvPr/>
        </p:nvPicPr>
        <p:blipFill>
          <a:blip r:embed="rId8"/>
          <a:stretch>
            <a:fillRect/>
          </a:stretch>
        </p:blipFill>
        <p:spPr>
          <a:xfrm>
            <a:off x="9879197" y="2928756"/>
            <a:ext cx="888943" cy="888943"/>
          </a:xfrm>
          <a:prstGeom prst="rect">
            <a:avLst/>
          </a:prstGeom>
        </p:spPr>
      </p:pic>
      <p:pic>
        <p:nvPicPr>
          <p:cNvPr id="52" name="Picture 51"/>
          <p:cNvPicPr>
            <a:picLocks noChangeAspect="1"/>
          </p:cNvPicPr>
          <p:nvPr/>
        </p:nvPicPr>
        <p:blipFill>
          <a:blip r:embed="rId8"/>
          <a:stretch>
            <a:fillRect/>
          </a:stretch>
        </p:blipFill>
        <p:spPr>
          <a:xfrm>
            <a:off x="9879196" y="5595588"/>
            <a:ext cx="888943" cy="888943"/>
          </a:xfrm>
          <a:prstGeom prst="rect">
            <a:avLst/>
          </a:prstGeom>
        </p:spPr>
      </p:pic>
      <p:pic>
        <p:nvPicPr>
          <p:cNvPr id="53" name="Picture 52"/>
          <p:cNvPicPr>
            <a:picLocks noChangeAspect="1"/>
          </p:cNvPicPr>
          <p:nvPr/>
        </p:nvPicPr>
        <p:blipFill>
          <a:blip r:embed="rId8"/>
          <a:stretch>
            <a:fillRect/>
          </a:stretch>
        </p:blipFill>
        <p:spPr>
          <a:xfrm>
            <a:off x="10761227" y="2928756"/>
            <a:ext cx="888943" cy="888943"/>
          </a:xfrm>
          <a:prstGeom prst="rect">
            <a:avLst/>
          </a:prstGeom>
        </p:spPr>
      </p:pic>
      <p:pic>
        <p:nvPicPr>
          <p:cNvPr id="54" name="Picture 53"/>
          <p:cNvPicPr>
            <a:picLocks noChangeAspect="1"/>
          </p:cNvPicPr>
          <p:nvPr/>
        </p:nvPicPr>
        <p:blipFill>
          <a:blip r:embed="rId8"/>
          <a:stretch>
            <a:fillRect/>
          </a:stretch>
        </p:blipFill>
        <p:spPr>
          <a:xfrm>
            <a:off x="10757770" y="4706645"/>
            <a:ext cx="888943" cy="888943"/>
          </a:xfrm>
          <a:prstGeom prst="rect">
            <a:avLst/>
          </a:prstGeom>
        </p:spPr>
      </p:pic>
      <p:pic>
        <p:nvPicPr>
          <p:cNvPr id="41" name="Picture 40"/>
          <p:cNvPicPr>
            <a:picLocks noChangeAspect="1"/>
          </p:cNvPicPr>
          <p:nvPr/>
        </p:nvPicPr>
        <p:blipFill>
          <a:blip r:embed="rId3"/>
          <a:stretch>
            <a:fillRect/>
          </a:stretch>
        </p:blipFill>
        <p:spPr>
          <a:xfrm>
            <a:off x="8200244" y="3893853"/>
            <a:ext cx="850524" cy="850524"/>
          </a:xfrm>
          <a:prstGeom prst="rect">
            <a:avLst/>
          </a:prstGeom>
        </p:spPr>
      </p:pic>
      <p:pic>
        <p:nvPicPr>
          <p:cNvPr id="42" name="Picture 41"/>
          <p:cNvPicPr>
            <a:picLocks noChangeAspect="1"/>
          </p:cNvPicPr>
          <p:nvPr/>
        </p:nvPicPr>
        <p:blipFill>
          <a:blip r:embed="rId3"/>
          <a:stretch>
            <a:fillRect/>
          </a:stretch>
        </p:blipFill>
        <p:spPr>
          <a:xfrm>
            <a:off x="10796189" y="5609428"/>
            <a:ext cx="850524" cy="850524"/>
          </a:xfrm>
          <a:prstGeom prst="rect">
            <a:avLst/>
          </a:prstGeom>
        </p:spPr>
      </p:pic>
    </p:spTree>
    <p:extLst>
      <p:ext uri="{BB962C8B-B14F-4D97-AF65-F5344CB8AC3E}">
        <p14:creationId xmlns:p14="http://schemas.microsoft.com/office/powerpoint/2010/main" val="7583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dirty="0" err="1"/>
              <a:t>Sólo</a:t>
            </a:r>
            <a:r>
              <a:rPr lang="en-US" sz="3600" dirty="0"/>
              <a:t> 1/4 son </a:t>
            </a:r>
            <a:r>
              <a:rPr lang="en-US" sz="3600" b="1" dirty="0" err="1"/>
              <a:t>usadas</a:t>
            </a:r>
            <a:r>
              <a:rPr lang="en-US" sz="3600" b="1" dirty="0"/>
              <a:t> </a:t>
            </a:r>
            <a:r>
              <a:rPr lang="en-US" sz="3600" b="1" dirty="0" err="1"/>
              <a:t>diariamente</a:t>
            </a:r>
            <a:r>
              <a:rPr lang="en-US" sz="3600" dirty="0"/>
              <a:t>:</a:t>
            </a: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7"/>
          <a:stretch>
            <a:fillRect/>
          </a:stretch>
        </p:blipFill>
        <p:spPr>
          <a:xfrm>
            <a:off x="3787264" y="2928762"/>
            <a:ext cx="888943" cy="888943"/>
          </a:xfrm>
          <a:prstGeom prst="rect">
            <a:avLst/>
          </a:prstGeom>
        </p:spPr>
      </p:pic>
      <p:pic>
        <p:nvPicPr>
          <p:cNvPr id="14" name="Picture 13"/>
          <p:cNvPicPr>
            <a:picLocks noChangeAspect="1"/>
          </p:cNvPicPr>
          <p:nvPr/>
        </p:nvPicPr>
        <p:blipFill>
          <a:blip r:embed="rId7"/>
          <a:stretch>
            <a:fillRect/>
          </a:stretch>
        </p:blipFill>
        <p:spPr>
          <a:xfrm>
            <a:off x="3783807" y="4706651"/>
            <a:ext cx="888943" cy="888943"/>
          </a:xfrm>
          <a:prstGeom prst="rect">
            <a:avLst/>
          </a:prstGeom>
        </p:spPr>
      </p:pic>
      <p:pic>
        <p:nvPicPr>
          <p:cNvPr id="25" name="Picture 24"/>
          <p:cNvPicPr>
            <a:picLocks noChangeAspect="1"/>
          </p:cNvPicPr>
          <p:nvPr/>
        </p:nvPicPr>
        <p:blipFill>
          <a:blip r:embed="rId7"/>
          <a:stretch>
            <a:fillRect/>
          </a:stretch>
        </p:blipFill>
        <p:spPr>
          <a:xfrm>
            <a:off x="4646902" y="2928759"/>
            <a:ext cx="888943" cy="888943"/>
          </a:xfrm>
          <a:prstGeom prst="rect">
            <a:avLst/>
          </a:prstGeom>
        </p:spPr>
      </p:pic>
      <p:pic>
        <p:nvPicPr>
          <p:cNvPr id="28" name="Picture 27"/>
          <p:cNvPicPr>
            <a:picLocks noChangeAspect="1"/>
          </p:cNvPicPr>
          <p:nvPr/>
        </p:nvPicPr>
        <p:blipFill>
          <a:blip r:embed="rId7"/>
          <a:stretch>
            <a:fillRect/>
          </a:stretch>
        </p:blipFill>
        <p:spPr>
          <a:xfrm>
            <a:off x="4646901" y="5595591"/>
            <a:ext cx="888943" cy="888943"/>
          </a:xfrm>
          <a:prstGeom prst="rect">
            <a:avLst/>
          </a:prstGeom>
        </p:spPr>
      </p:pic>
      <p:grpSp>
        <p:nvGrpSpPr>
          <p:cNvPr id="2" name="Group 1"/>
          <p:cNvGrpSpPr/>
          <p:nvPr/>
        </p:nvGrpSpPr>
        <p:grpSpPr>
          <a:xfrm>
            <a:off x="5533742" y="2928756"/>
            <a:ext cx="6155806" cy="3581229"/>
            <a:chOff x="5533742" y="2928756"/>
            <a:chExt cx="6155806" cy="3581229"/>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6" name="Picture 65"/>
            <p:cNvPicPr>
              <a:picLocks noChangeAspect="1"/>
            </p:cNvPicPr>
            <p:nvPr/>
          </p:nvPicPr>
          <p:blipFill>
            <a:blip r:embed="rId2">
              <a:duotone>
                <a:schemeClr val="bg2">
                  <a:shade val="45000"/>
                  <a:satMod val="135000"/>
                </a:schemeClr>
                <a:prstClr val="white"/>
              </a:duotone>
            </a:blip>
            <a:stretch>
              <a:fillRect/>
            </a:stretch>
          </p:blipFill>
          <p:spPr>
            <a:xfrm>
              <a:off x="9896781" y="4725854"/>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0" name="Picture 69"/>
            <p:cNvPicPr>
              <a:picLocks noChangeAspect="1"/>
            </p:cNvPicPr>
            <p:nvPr/>
          </p:nvPicPr>
          <p:blipFill>
            <a:blip r:embed="rId3">
              <a:duotone>
                <a:schemeClr val="bg2">
                  <a:shade val="45000"/>
                  <a:satMod val="135000"/>
                </a:schemeClr>
                <a:prstClr val="white"/>
              </a:duotone>
            </a:blip>
            <a:stretch>
              <a:fillRect/>
            </a:stretch>
          </p:blipFill>
          <p:spPr>
            <a:xfrm>
              <a:off x="9879195" y="3827304"/>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9" name="Picture 78"/>
            <p:cNvPicPr>
              <a:picLocks noChangeAspect="1"/>
            </p:cNvPicPr>
            <p:nvPr/>
          </p:nvPicPr>
          <p:blipFill>
            <a:blip r:embed="rId8">
              <a:duotone>
                <a:schemeClr val="bg2">
                  <a:shade val="45000"/>
                  <a:satMod val="135000"/>
                </a:schemeClr>
                <a:prstClr val="white"/>
              </a:duotone>
            </a:blip>
            <a:stretch>
              <a:fillRect/>
            </a:stretch>
          </p:blipFill>
          <p:spPr>
            <a:xfrm>
              <a:off x="10775148" y="5595585"/>
              <a:ext cx="914400" cy="914400"/>
            </a:xfrm>
            <a:prstGeom prst="rect">
              <a:avLst/>
            </a:prstGeom>
          </p:spPr>
        </p:pic>
        <p:pic>
          <p:nvPicPr>
            <p:cNvPr id="57" name="Picture 56"/>
            <p:cNvPicPr>
              <a:picLocks noChangeAspect="1"/>
            </p:cNvPicPr>
            <p:nvPr/>
          </p:nvPicPr>
          <p:blipFill>
            <a:blip r:embed="rId9">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9">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9">
              <a:duotone>
                <a:schemeClr val="bg2">
                  <a:shade val="45000"/>
                  <a:satMod val="135000"/>
                </a:schemeClr>
                <a:prstClr val="white"/>
              </a:duotone>
            </a:blip>
            <a:stretch>
              <a:fillRect/>
            </a:stretch>
          </p:blipFill>
          <p:spPr>
            <a:xfrm>
              <a:off x="6457612" y="4750606"/>
              <a:ext cx="850524" cy="850524"/>
            </a:xfrm>
            <a:prstGeom prst="rect">
              <a:avLst/>
            </a:prstGeom>
          </p:spPr>
        </p:pic>
        <p:pic>
          <p:nvPicPr>
            <p:cNvPr id="60" name="Picture 59"/>
            <p:cNvPicPr>
              <a:picLocks noChangeAspect="1"/>
            </p:cNvPicPr>
            <p:nvPr/>
          </p:nvPicPr>
          <p:blipFill>
            <a:blip r:embed="rId9">
              <a:duotone>
                <a:schemeClr val="bg2">
                  <a:shade val="45000"/>
                  <a:satMod val="135000"/>
                </a:schemeClr>
                <a:prstClr val="white"/>
              </a:duotone>
            </a:blip>
            <a:stretch>
              <a:fillRect/>
            </a:stretch>
          </p:blipFill>
          <p:spPr>
            <a:xfrm>
              <a:off x="9037426" y="5614797"/>
              <a:ext cx="850524" cy="850524"/>
            </a:xfrm>
            <a:prstGeom prst="rect">
              <a:avLst/>
            </a:prstGeom>
          </p:spPr>
        </p:pic>
        <p:pic>
          <p:nvPicPr>
            <p:cNvPr id="61" name="Picture 60"/>
            <p:cNvPicPr>
              <a:picLocks noChangeAspect="1"/>
            </p:cNvPicPr>
            <p:nvPr/>
          </p:nvPicPr>
          <p:blipFill>
            <a:blip r:embed="rId9">
              <a:duotone>
                <a:schemeClr val="bg2">
                  <a:shade val="45000"/>
                  <a:satMod val="135000"/>
                </a:schemeClr>
                <a:prstClr val="white"/>
              </a:duotone>
            </a:blip>
            <a:stretch>
              <a:fillRect/>
            </a:stretch>
          </p:blipFill>
          <p:spPr>
            <a:xfrm>
              <a:off x="10778708" y="3836908"/>
              <a:ext cx="850524" cy="850524"/>
            </a:xfrm>
            <a:prstGeom prst="rect">
              <a:avLst/>
            </a:prstGeom>
          </p:spPr>
        </p:pic>
        <p:pic>
          <p:nvPicPr>
            <p:cNvPr id="30" name="Picture 29"/>
            <p:cNvPicPr>
              <a:picLocks noChangeAspect="1"/>
            </p:cNvPicPr>
            <p:nvPr/>
          </p:nvPicPr>
          <p:blipFill>
            <a:blip r:embed="rId7">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7">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7">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7">
              <a:duotone>
                <a:schemeClr val="bg2">
                  <a:shade val="45000"/>
                  <a:satMod val="135000"/>
                </a:schemeClr>
                <a:prstClr val="white"/>
              </a:duotone>
            </a:blip>
            <a:stretch>
              <a:fillRect/>
            </a:stretch>
          </p:blipFill>
          <p:spPr>
            <a:xfrm>
              <a:off x="9023239" y="3817702"/>
              <a:ext cx="888943" cy="888943"/>
            </a:xfrm>
            <a:prstGeom prst="rect">
              <a:avLst/>
            </a:prstGeom>
          </p:spPr>
        </p:pic>
        <p:pic>
          <p:nvPicPr>
            <p:cNvPr id="49" name="Picture 48"/>
            <p:cNvPicPr>
              <a:picLocks noChangeAspect="1"/>
            </p:cNvPicPr>
            <p:nvPr/>
          </p:nvPicPr>
          <p:blipFill>
            <a:blip r:embed="rId7">
              <a:duotone>
                <a:schemeClr val="bg2">
                  <a:shade val="45000"/>
                  <a:satMod val="135000"/>
                </a:schemeClr>
                <a:prstClr val="white"/>
              </a:duotone>
            </a:blip>
            <a:stretch>
              <a:fillRect/>
            </a:stretch>
          </p:blipFill>
          <p:spPr>
            <a:xfrm>
              <a:off x="9879197" y="2928756"/>
              <a:ext cx="888943" cy="888943"/>
            </a:xfrm>
            <a:prstGeom prst="rect">
              <a:avLst/>
            </a:prstGeom>
          </p:spPr>
        </p:pic>
        <p:pic>
          <p:nvPicPr>
            <p:cNvPr id="52" name="Picture 51"/>
            <p:cNvPicPr>
              <a:picLocks noChangeAspect="1"/>
            </p:cNvPicPr>
            <p:nvPr/>
          </p:nvPicPr>
          <p:blipFill>
            <a:blip r:embed="rId7">
              <a:duotone>
                <a:schemeClr val="bg2">
                  <a:shade val="45000"/>
                  <a:satMod val="135000"/>
                </a:schemeClr>
                <a:prstClr val="white"/>
              </a:duotone>
            </a:blip>
            <a:stretch>
              <a:fillRect/>
            </a:stretch>
          </p:blipFill>
          <p:spPr>
            <a:xfrm>
              <a:off x="9879196" y="5595588"/>
              <a:ext cx="888943" cy="888943"/>
            </a:xfrm>
            <a:prstGeom prst="rect">
              <a:avLst/>
            </a:prstGeom>
          </p:spPr>
        </p:pic>
        <p:pic>
          <p:nvPicPr>
            <p:cNvPr id="53" name="Picture 52"/>
            <p:cNvPicPr>
              <a:picLocks noChangeAspect="1"/>
            </p:cNvPicPr>
            <p:nvPr/>
          </p:nvPicPr>
          <p:blipFill>
            <a:blip r:embed="rId7">
              <a:duotone>
                <a:schemeClr val="bg2">
                  <a:shade val="45000"/>
                  <a:satMod val="135000"/>
                </a:schemeClr>
                <a:prstClr val="white"/>
              </a:duotone>
            </a:blip>
            <a:stretch>
              <a:fillRect/>
            </a:stretch>
          </p:blipFill>
          <p:spPr>
            <a:xfrm>
              <a:off x="10761227" y="2928756"/>
              <a:ext cx="888943" cy="888943"/>
            </a:xfrm>
            <a:prstGeom prst="rect">
              <a:avLst/>
            </a:prstGeom>
          </p:spPr>
        </p:pic>
        <p:pic>
          <p:nvPicPr>
            <p:cNvPr id="54" name="Picture 53"/>
            <p:cNvPicPr>
              <a:picLocks noChangeAspect="1"/>
            </p:cNvPicPr>
            <p:nvPr/>
          </p:nvPicPr>
          <p:blipFill>
            <a:blip r:embed="rId7">
              <a:duotone>
                <a:schemeClr val="bg2">
                  <a:shade val="45000"/>
                  <a:satMod val="135000"/>
                </a:schemeClr>
                <a:prstClr val="white"/>
              </a:duotone>
            </a:blip>
            <a:stretch>
              <a:fillRect/>
            </a:stretch>
          </p:blipFill>
          <p:spPr>
            <a:xfrm>
              <a:off x="10757770" y="4706645"/>
              <a:ext cx="888943" cy="888943"/>
            </a:xfrm>
            <a:prstGeom prst="rect">
              <a:avLst/>
            </a:prstGeom>
          </p:spPr>
        </p:pic>
      </p:grpSp>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42" name="Picture 41"/>
          <p:cNvPicPr>
            <a:picLocks noChangeAspect="1"/>
          </p:cNvPicPr>
          <p:nvPr/>
        </p:nvPicPr>
        <p:blipFill>
          <a:blip r:embed="rId2">
            <a:duotone>
              <a:schemeClr val="bg2">
                <a:shade val="45000"/>
                <a:satMod val="135000"/>
              </a:schemeClr>
              <a:prstClr val="white"/>
            </a:duotone>
          </a:blip>
          <a:stretch>
            <a:fillRect/>
          </a:stretch>
        </p:blipFill>
        <p:spPr>
          <a:xfrm>
            <a:off x="8182448" y="3876407"/>
            <a:ext cx="850524" cy="850524"/>
          </a:xfrm>
          <a:prstGeom prst="rect">
            <a:avLst/>
          </a:prstGeom>
        </p:spPr>
      </p:pic>
      <p:pic>
        <p:nvPicPr>
          <p:cNvPr id="45" name="Picture 44"/>
          <p:cNvPicPr>
            <a:picLocks noChangeAspect="1"/>
          </p:cNvPicPr>
          <p:nvPr/>
        </p:nvPicPr>
        <p:blipFill>
          <a:blip r:embed="rId2">
            <a:duotone>
              <a:schemeClr val="bg2">
                <a:shade val="45000"/>
                <a:satMod val="135000"/>
              </a:schemeClr>
              <a:prstClr val="white"/>
            </a:duotone>
          </a:blip>
          <a:stretch>
            <a:fillRect/>
          </a:stretch>
        </p:blipFill>
        <p:spPr>
          <a:xfrm>
            <a:off x="10793362" y="5589545"/>
            <a:ext cx="850524" cy="850524"/>
          </a:xfrm>
          <a:prstGeom prst="rect">
            <a:avLst/>
          </a:prstGeom>
        </p:spPr>
      </p:pic>
    </p:spTree>
    <p:extLst>
      <p:ext uri="{BB962C8B-B14F-4D97-AF65-F5344CB8AC3E}">
        <p14:creationId xmlns:p14="http://schemas.microsoft.com/office/powerpoint/2010/main" val="306944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duotone>
              <a:schemeClr val="bg2">
                <a:shade val="45000"/>
                <a:satMod val="135000"/>
              </a:schemeClr>
              <a:prstClr val="white"/>
            </a:duotone>
          </a:blip>
          <a:stretch>
            <a:fillRect/>
          </a:stretch>
        </p:blipFill>
        <p:spPr>
          <a:xfrm>
            <a:off x="6457612" y="4750606"/>
            <a:ext cx="850524" cy="850524"/>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b="1" dirty="0"/>
              <a:t>1/4</a:t>
            </a:r>
            <a:r>
              <a:rPr lang="en-US" sz="3600" dirty="0"/>
              <a:t> de las apps </a:t>
            </a:r>
            <a:r>
              <a:rPr lang="en-US" sz="3600" b="1" dirty="0" err="1"/>
              <a:t>nunca</a:t>
            </a:r>
            <a:r>
              <a:rPr lang="en-US" sz="3600" b="1" dirty="0"/>
              <a:t> son </a:t>
            </a:r>
            <a:r>
              <a:rPr lang="en-US" sz="3600" b="1" dirty="0" err="1"/>
              <a:t>usadas</a:t>
            </a:r>
            <a:r>
              <a:rPr lang="en-US" sz="36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duotone>
              <a:schemeClr val="bg2">
                <a:shade val="45000"/>
                <a:satMod val="135000"/>
              </a:schemeClr>
              <a:prstClr val="white"/>
            </a:duotone>
          </a:blip>
          <a:stretch>
            <a:fillRect/>
          </a:stretch>
        </p:blipFill>
        <p:spPr>
          <a:xfrm>
            <a:off x="9023239" y="3817702"/>
            <a:ext cx="888943" cy="888943"/>
          </a:xfrm>
          <a:prstGeom prst="rect">
            <a:avLst/>
          </a:prstGeom>
        </p:spPr>
      </p:pic>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32" name="Picture 31"/>
          <p:cNvPicPr>
            <a:picLocks noChangeAspect="1"/>
          </p:cNvPicPr>
          <p:nvPr/>
        </p:nvPicPr>
        <p:blipFill>
          <a:blip r:embed="rId2">
            <a:duotone>
              <a:schemeClr val="bg2">
                <a:shade val="45000"/>
                <a:satMod val="135000"/>
              </a:schemeClr>
              <a:prstClr val="white"/>
            </a:duotone>
          </a:blip>
          <a:stretch>
            <a:fillRect/>
          </a:stretch>
        </p:blipFill>
        <p:spPr>
          <a:xfrm>
            <a:off x="8195178" y="3877481"/>
            <a:ext cx="850524" cy="850524"/>
          </a:xfrm>
          <a:prstGeom prst="rect">
            <a:avLst/>
          </a:prstGeom>
        </p:spPr>
      </p:pic>
    </p:spTree>
    <p:extLst>
      <p:ext uri="{BB962C8B-B14F-4D97-AF65-F5344CB8AC3E}">
        <p14:creationId xmlns:p14="http://schemas.microsoft.com/office/powerpoint/2010/main" val="269910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200" indent="-457200">
              <a:buFont typeface="Arial" charset="0"/>
              <a:buChar char="•"/>
            </a:pPr>
            <a:r>
              <a:rPr lang="en-US" dirty="0" err="1"/>
              <a:t>Experiencia</a:t>
            </a:r>
            <a:r>
              <a:rPr lang="en-US" dirty="0"/>
              <a:t> </a:t>
            </a:r>
            <a:r>
              <a:rPr lang="en-US" dirty="0" err="1"/>
              <a:t>pobre</a:t>
            </a:r>
            <a:r>
              <a:rPr lang="en-US" dirty="0"/>
              <a:t> o con lags</a:t>
            </a:r>
          </a:p>
          <a:p>
            <a:pPr marL="457200" indent="-457200">
              <a:buFont typeface="Arial" charset="0"/>
              <a:buChar char="•"/>
            </a:pPr>
            <a:r>
              <a:rPr lang="en-US" dirty="0"/>
              <a:t>Crashes</a:t>
            </a:r>
          </a:p>
          <a:p>
            <a:pPr marL="457200" indent="-457200">
              <a:buFont typeface="Arial" charset="0"/>
              <a:buChar char="•"/>
            </a:pPr>
            <a:r>
              <a:rPr lang="en-US" dirty="0"/>
              <a:t>No </a:t>
            </a:r>
            <a:r>
              <a:rPr lang="en-US" dirty="0" err="1"/>
              <a:t>intuitivo</a:t>
            </a:r>
            <a:r>
              <a:rPr lang="en-US" dirty="0"/>
              <a:t> &amp; mala </a:t>
            </a:r>
            <a:r>
              <a:rPr lang="en-US" dirty="0" err="1"/>
              <a:t>experiencia</a:t>
            </a:r>
            <a:r>
              <a:rPr lang="en-US" dirty="0"/>
              <a:t> de </a:t>
            </a:r>
            <a:r>
              <a:rPr lang="en-US" dirty="0" err="1"/>
              <a:t>usuario</a:t>
            </a:r>
            <a:endParaRPr lang="en-US" dirty="0"/>
          </a:p>
          <a:p>
            <a:pPr marL="457200" indent="-457200">
              <a:buFont typeface="Arial" charset="0"/>
              <a:buChar char="•"/>
            </a:pPr>
            <a:r>
              <a:rPr lang="en-US" dirty="0"/>
              <a:t>No </a:t>
            </a:r>
            <a:r>
              <a:rPr lang="en-US" dirty="0" err="1"/>
              <a:t>cumple</a:t>
            </a:r>
            <a:r>
              <a:rPr lang="en-US" dirty="0"/>
              <a:t> con lo </a:t>
            </a:r>
            <a:r>
              <a:rPr lang="en-US" dirty="0" err="1"/>
              <a:t>anunciado</a:t>
            </a:r>
            <a:endParaRPr lang="en-US" dirty="0"/>
          </a:p>
          <a:p>
            <a:pPr marL="457200" indent="-457200">
              <a:buFont typeface="Arial" charset="0"/>
              <a:buChar char="•"/>
            </a:pPr>
            <a:r>
              <a:rPr lang="en-US" dirty="0" err="1"/>
              <a:t>Datos</a:t>
            </a:r>
            <a:r>
              <a:rPr lang="en-US" dirty="0"/>
              <a:t> no </a:t>
            </a:r>
            <a:r>
              <a:rPr lang="en-US" dirty="0" err="1"/>
              <a:t>disponibles</a:t>
            </a:r>
            <a:r>
              <a:rPr lang="en-US" dirty="0"/>
              <a:t> </a:t>
            </a:r>
            <a:r>
              <a:rPr lang="en-US" dirty="0" err="1"/>
              <a:t>cuando</a:t>
            </a:r>
            <a:r>
              <a:rPr lang="en-US" dirty="0"/>
              <a:t> se </a:t>
            </a:r>
            <a:r>
              <a:rPr lang="en-US" dirty="0" err="1"/>
              <a:t>necesitan</a:t>
            </a:r>
            <a:r>
              <a:rPr lang="en-US" dirty="0"/>
              <a:t>!</a:t>
            </a:r>
          </a:p>
          <a:p>
            <a:pPr marL="457200" indent="-457200">
              <a:buFont typeface="Arial" charset="0"/>
              <a:buChar char="•"/>
            </a:pPr>
            <a:endParaRPr lang="en-US" dirty="0"/>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latin typeface="Exo"/>
              </a:rPr>
              <a:t>Malas </a:t>
            </a:r>
            <a:r>
              <a:rPr lang="en-US" dirty="0" err="1">
                <a:latin typeface="Exo"/>
              </a:rPr>
              <a:t>experiencias</a:t>
            </a:r>
            <a:endParaRPr lang="en-US" dirty="0">
              <a:latin typeface="Exo"/>
            </a:endParaRPr>
          </a:p>
        </p:txBody>
      </p:sp>
    </p:spTree>
    <p:extLst>
      <p:ext uri="{BB962C8B-B14F-4D97-AF65-F5344CB8AC3E}">
        <p14:creationId xmlns:p14="http://schemas.microsoft.com/office/powerpoint/2010/main" val="180848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67367"/>
            <a:ext cx="11637012" cy="923266"/>
          </a:xfrm>
        </p:spPr>
        <p:txBody>
          <a:bodyPr/>
          <a:lstStyle/>
          <a:p>
            <a:r>
              <a:rPr lang="en-US" dirty="0"/>
              <a:t>¿</a:t>
            </a:r>
            <a:r>
              <a:rPr lang="en-US" dirty="0" err="1"/>
              <a:t>Siempre</a:t>
            </a:r>
            <a:r>
              <a:rPr lang="en-US" dirty="0"/>
              <a:t> </a:t>
            </a:r>
            <a:r>
              <a:rPr lang="en-US" dirty="0" err="1"/>
              <a:t>conectados</a:t>
            </a:r>
            <a:r>
              <a:rPr lang="en-US" dirty="0"/>
              <a:t>?</a:t>
            </a:r>
          </a:p>
        </p:txBody>
      </p:sp>
    </p:spTree>
    <p:extLst>
      <p:ext uri="{BB962C8B-B14F-4D97-AF65-F5344CB8AC3E}">
        <p14:creationId xmlns:p14="http://schemas.microsoft.com/office/powerpoint/2010/main" val="176703739"/>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TotalTime>
  <Words>2609</Words>
  <Application>Microsoft Office PowerPoint</Application>
  <PresentationFormat>Panorámica</PresentationFormat>
  <Paragraphs>382</Paragraphs>
  <Slides>47</Slides>
  <Notes>17</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47</vt:i4>
      </vt:variant>
    </vt:vector>
  </HeadingPairs>
  <TitlesOfParts>
    <vt:vector size="60" baseType="lpstr">
      <vt:lpstr>Gulim</vt:lpstr>
      <vt:lpstr>Arial</vt:lpstr>
      <vt:lpstr>Arial Unicode MS</vt:lpstr>
      <vt:lpstr>Calibri</vt:lpstr>
      <vt:lpstr>Consolas</vt:lpstr>
      <vt:lpstr>Exo</vt:lpstr>
      <vt:lpstr>Helvetica Light</vt:lpstr>
      <vt:lpstr>Segoe Light</vt:lpstr>
      <vt:lpstr>Segoe UI</vt:lpstr>
      <vt:lpstr>Segoe UI Light</vt:lpstr>
      <vt:lpstr>Wingdings</vt:lpstr>
      <vt:lpstr>5-30629_Build_Template_WHITE</vt:lpstr>
      <vt:lpstr>1_5-30629_Build_Template_WHITE</vt:lpstr>
      <vt:lpstr>Presentación de PowerPoint</vt:lpstr>
      <vt:lpstr>Javier Suárez Ruiz</vt:lpstr>
      <vt:lpstr>Apps conectadas con  Azure Mobile Apps</vt:lpstr>
      <vt:lpstr>Apps de calidad</vt:lpstr>
      <vt:lpstr>Presentación de PowerPoint</vt:lpstr>
      <vt:lpstr>Presentación de PowerPoint</vt:lpstr>
      <vt:lpstr>Presentación de PowerPoint</vt:lpstr>
      <vt:lpstr>Malas experiencias</vt:lpstr>
      <vt:lpstr>¿Siempre conectados?</vt:lpstr>
      <vt:lpstr>Presentación de PowerPoint</vt:lpstr>
      <vt:lpstr>Presentación de PowerPoint</vt:lpstr>
      <vt:lpstr>¿Y el backend?</vt:lpstr>
      <vt:lpstr>VARIEDAD DE OPCIONES</vt:lpstr>
      <vt:lpstr>¿POR QUÉ AZURE?</vt:lpstr>
      <vt:lpstr>Xamarin Apps + servicios de Backend</vt:lpstr>
      <vt:lpstr>Presentación de PowerPoint</vt:lpstr>
      <vt:lpstr>Azure Mobile Apps</vt:lpstr>
      <vt:lpstr>AZURE MOBILE APPS</vt:lpstr>
      <vt:lpstr>Crear un Mobile Service</vt:lpstr>
      <vt:lpstr>Crear Tablas</vt:lpstr>
      <vt:lpstr>Obtener y modificar los datos</vt:lpstr>
      <vt:lpstr>Vamos a añadir un backend!</vt:lpstr>
      <vt:lpstr>Creando y añadiendo backend Demo</vt:lpstr>
      <vt:lpstr>MOBILE + SERVER</vt:lpstr>
      <vt:lpstr>Autenticación</vt:lpstr>
      <vt:lpstr>AUTENTICACIÓN EN AZURE</vt:lpstr>
      <vt:lpstr>PROVEEDORES DE IDENTIDAD DE TERCEROS</vt:lpstr>
      <vt:lpstr>PROVEEDORES DE IDENTIDAD</vt:lpstr>
      <vt:lpstr>PROVEEDORES DE IDENTIDAD</vt:lpstr>
      <vt:lpstr>EL FLUJO DE AUTENTICACIÓN</vt:lpstr>
      <vt:lpstr>Añadiendo autenticación en nuestras Apps Demo</vt:lpstr>
      <vt:lpstr>Notificaciones Push</vt:lpstr>
      <vt:lpstr>NOTIFICACIONES PUSH</vt:lpstr>
      <vt:lpstr>NOTIFICACIONES PUSH</vt:lpstr>
      <vt:lpstr>AZURE NOTIFICATIONS HUB</vt:lpstr>
      <vt:lpstr>AZURE NOTIFICATIONS HUB</vt:lpstr>
      <vt:lpstr>AZURE NOTIFICATIONS HUB</vt:lpstr>
      <vt:lpstr>Añadiendo notificaciones Push Demo</vt:lpstr>
      <vt:lpstr>Sync ficheros</vt:lpstr>
      <vt:lpstr>FILE SYNC</vt:lpstr>
      <vt:lpstr>Sincronización de archivos Demo</vt:lpstr>
      <vt:lpstr>One more thing…</vt:lpstr>
      <vt:lpstr>Sync Offline</vt:lpstr>
      <vt:lpstr>Online vs Offline</vt:lpstr>
      <vt:lpstr>Sincronización Offline</vt:lpstr>
      <vt:lpstr>Sync Offline Demo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107</cp:revision>
  <dcterms:created xsi:type="dcterms:W3CDTF">2015-05-05T21:43:30Z</dcterms:created>
  <dcterms:modified xsi:type="dcterms:W3CDTF">2017-06-15T11:44:08Z</dcterms:modified>
</cp:coreProperties>
</file>